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notesMasterIdLst>
    <p:notesMasterId r:id="rId2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slideLayout" Target="../slideLayouts/slideLayout1.xml"/><Relationship Id="rId6"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slideLayout" Target="../slideLayouts/slideLayout1.xml"/><Relationship Id="rId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slideLayout" Target="../slideLayouts/slideLayout1.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slideLayout" Target="../slideLayouts/slideLayout1.xm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image" Target="../media/image-18-3.png"/><Relationship Id="rId4" Type="http://schemas.openxmlformats.org/officeDocument/2006/relationships/image" Target="../media/image-18-4.png"/><Relationship Id="rId5" Type="http://schemas.openxmlformats.org/officeDocument/2006/relationships/slideLayout" Target="../slideLayouts/slideLayout1.xml"/><Relationship Id="rId6"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slideLayout" Target="../slideLayouts/slideLayout1.xm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slideLayout" Target="../slideLayouts/slideLayout1.xml"/><Relationship Id="rId4"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slideLayout" Target="../slideLayouts/slideLayout1.xml"/><Relationship Id="rId9"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1.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833199" y="2342912"/>
            <a:ext cx="7477601" cy="2499598"/>
          </a:xfrm>
          <a:prstGeom prst="rect">
            <a:avLst/>
          </a:prstGeom>
          <a:noFill/>
          <a:ln/>
        </p:spPr>
        <p:txBody>
          <a:bodyPr wrap="square" rtlCol="0" anchor="t"/>
          <a:lstStyle/>
          <a:p>
            <a:pPr indent="0" marL="0">
              <a:lnSpc>
                <a:spcPts val="6561"/>
              </a:lnSpc>
              <a:buNone/>
            </a:pPr>
            <a:r>
              <a:rPr lang="en-US" sz="5249" dirty="0">
                <a:solidFill>
                  <a:srgbClr val="312F2B"/>
                </a:solidFill>
                <a:latin typeface="Gelasio" pitchFamily="34" charset="0"/>
                <a:ea typeface="Gelasio" pitchFamily="34" charset="-122"/>
                <a:cs typeface="Gelasio" pitchFamily="34" charset="-120"/>
              </a:rPr>
              <a:t>Architecture des Systèmes d'informations industriels</a:t>
            </a:r>
            <a:endParaRPr lang="en-US" sz="5249" dirty="0"/>
          </a:p>
        </p:txBody>
      </p:sp>
      <p:sp>
        <p:nvSpPr>
          <p:cNvPr id="5" name="Text 2"/>
          <p:cNvSpPr/>
          <p:nvPr/>
        </p:nvSpPr>
        <p:spPr>
          <a:xfrm>
            <a:off x="833199" y="5175766"/>
            <a:ext cx="7477601" cy="710803"/>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Un SI industriel est composé de plusieurs éléments interdépendants qui travaillent ensemble pour gérer et soutenir les opérations industrielles.</a:t>
            </a:r>
            <a:endParaRPr lang="en-US" sz="1750" dirty="0"/>
          </a:p>
        </p:txBody>
      </p:sp>
      <p:pic>
        <p:nvPicPr>
          <p:cNvPr id="6" name="Image 1" descr="preencoded.png">    </p:cNvPr>
          <p:cNvPicPr>
            <a:picLocks noChangeAspect="1"/>
          </p:cNvPicPr>
          <p:nvPr/>
        </p:nvPicPr>
        <p:blipFill>
          <a:blip r:embed="rId2"/>
          <a:stretch>
            <a:fillRect/>
          </a:stretch>
        </p:blipFill>
        <p:spPr>
          <a:xfrm>
            <a:off x="9144000"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1386"/>
          </a:xfrm>
          <a:prstGeom prst="rect">
            <a:avLst/>
          </a:prstGeom>
          <a:solidFill>
            <a:srgbClr val="FFFFFF">
              <a:alpha val="75000"/>
            </a:srgbClr>
          </a:solidFill>
          <a:ln w="12144">
            <a:solidFill>
              <a:srgbClr val="FFFFFF">
                <a:alpha val="64000"/>
              </a:srgbClr>
            </a:solidFill>
            <a:prstDash val="solid"/>
          </a:ln>
        </p:spPr>
      </p:sp>
      <p:sp>
        <p:nvSpPr>
          <p:cNvPr id="4" name="Text 1"/>
          <p:cNvSpPr/>
          <p:nvPr/>
        </p:nvSpPr>
        <p:spPr>
          <a:xfrm>
            <a:off x="2677716" y="536853"/>
            <a:ext cx="9274850" cy="1220391"/>
          </a:xfrm>
          <a:prstGeom prst="rect">
            <a:avLst/>
          </a:prstGeom>
          <a:noFill/>
          <a:ln/>
        </p:spPr>
        <p:txBody>
          <a:bodyPr wrap="square" rtlCol="0" anchor="t"/>
          <a:lstStyle/>
          <a:p>
            <a:pPr indent="0" marL="0">
              <a:lnSpc>
                <a:spcPts val="4805"/>
              </a:lnSpc>
              <a:buNone/>
            </a:pPr>
            <a:r>
              <a:rPr lang="en-US" sz="3844" dirty="0">
                <a:solidFill>
                  <a:srgbClr val="312F2B"/>
                </a:solidFill>
                <a:latin typeface="Gelasio" pitchFamily="34" charset="0"/>
                <a:ea typeface="Gelasio" pitchFamily="34" charset="-122"/>
                <a:cs typeface="Gelasio" pitchFamily="34" charset="-120"/>
              </a:rPr>
              <a:t>1.b.4 CAO : Conception Assistée par Ordinateur</a:t>
            </a:r>
            <a:endParaRPr lang="en-US" sz="3844" dirty="0"/>
          </a:p>
        </p:txBody>
      </p:sp>
      <p:sp>
        <p:nvSpPr>
          <p:cNvPr id="5" name="Text 2"/>
          <p:cNvSpPr/>
          <p:nvPr/>
        </p:nvSpPr>
        <p:spPr>
          <a:xfrm>
            <a:off x="2677716" y="2147649"/>
            <a:ext cx="9274850" cy="1249680"/>
          </a:xfrm>
          <a:prstGeom prst="rect">
            <a:avLst/>
          </a:prstGeom>
          <a:noFill/>
          <a:ln/>
        </p:spPr>
        <p:txBody>
          <a:bodyPr wrap="square" rtlCol="0" anchor="t"/>
          <a:lstStyle/>
          <a:p>
            <a:pPr indent="0" marL="0">
              <a:lnSpc>
                <a:spcPts val="2460"/>
              </a:lnSpc>
              <a:buNone/>
            </a:pPr>
            <a:r>
              <a:rPr lang="en-US" sz="1537" dirty="0">
                <a:solidFill>
                  <a:srgbClr val="272525"/>
                </a:solidFill>
                <a:latin typeface="Lato" pitchFamily="34" charset="0"/>
                <a:ea typeface="Lato" pitchFamily="34" charset="-122"/>
                <a:cs typeface="Lato" pitchFamily="34" charset="-120"/>
              </a:rPr>
              <a:t>Les logiciels de CAO peuvent vous aider à concevoir des produits de manière plus efficace et à améliorer la qualité de vos produits. Ils vous permettent de créer des modèles 2D et 3D précis, de réaliser des simulations et d'optimiser les processus de conception. Avec un logiciel de CAO efficace, vous pouvez réduire les coûts de développement et améliorer la satisfaction des clients.</a:t>
            </a:r>
            <a:endParaRPr lang="en-US" sz="1537" dirty="0"/>
          </a:p>
        </p:txBody>
      </p:sp>
      <p:pic>
        <p:nvPicPr>
          <p:cNvPr id="6" name="Image 1" descr="preencoded.png">    </p:cNvPr>
          <p:cNvPicPr>
            <a:picLocks noChangeAspect="1"/>
          </p:cNvPicPr>
          <p:nvPr/>
        </p:nvPicPr>
        <p:blipFill>
          <a:blip r:embed="rId2"/>
          <a:stretch>
            <a:fillRect/>
          </a:stretch>
        </p:blipFill>
        <p:spPr>
          <a:xfrm>
            <a:off x="2677716" y="3616881"/>
            <a:ext cx="2896433" cy="2896433"/>
          </a:xfrm>
          <a:prstGeom prst="rect">
            <a:avLst/>
          </a:prstGeom>
        </p:spPr>
      </p:pic>
      <p:sp>
        <p:nvSpPr>
          <p:cNvPr id="7" name="Text 3"/>
          <p:cNvSpPr/>
          <p:nvPr/>
        </p:nvSpPr>
        <p:spPr>
          <a:xfrm>
            <a:off x="2677716" y="6757273"/>
            <a:ext cx="2896433" cy="937260"/>
          </a:xfrm>
          <a:prstGeom prst="rect">
            <a:avLst/>
          </a:prstGeom>
          <a:noFill/>
          <a:ln/>
        </p:spPr>
        <p:txBody>
          <a:bodyPr wrap="square" rtlCol="0" anchor="t"/>
          <a:lstStyle/>
          <a:p>
            <a:pPr algn="ctr" indent="0" marL="0">
              <a:lnSpc>
                <a:spcPts val="2460"/>
              </a:lnSpc>
              <a:buNone/>
            </a:pPr>
            <a:r>
              <a:rPr lang="en-US" sz="1537" dirty="0">
                <a:solidFill>
                  <a:srgbClr val="272525"/>
                </a:solidFill>
                <a:latin typeface="Lato" pitchFamily="34" charset="0"/>
                <a:ea typeface="Lato" pitchFamily="34" charset="-122"/>
                <a:cs typeface="Lato" pitchFamily="34" charset="-120"/>
              </a:rPr>
              <a:t>Concevez des produits efficacement avec un logiciel de CAO</a:t>
            </a:r>
            <a:endParaRPr lang="en-US" sz="1537" dirty="0"/>
          </a:p>
        </p:txBody>
      </p:sp>
      <p:pic>
        <p:nvPicPr>
          <p:cNvPr id="8" name="Image 2" descr="preencoded.png">    </p:cNvPr>
          <p:cNvPicPr>
            <a:picLocks noChangeAspect="1"/>
          </p:cNvPicPr>
          <p:nvPr/>
        </p:nvPicPr>
        <p:blipFill>
          <a:blip r:embed="rId3"/>
          <a:stretch>
            <a:fillRect/>
          </a:stretch>
        </p:blipFill>
        <p:spPr>
          <a:xfrm>
            <a:off x="5866924" y="3616881"/>
            <a:ext cx="2896433" cy="2896433"/>
          </a:xfrm>
          <a:prstGeom prst="rect">
            <a:avLst/>
          </a:prstGeom>
        </p:spPr>
      </p:pic>
      <p:sp>
        <p:nvSpPr>
          <p:cNvPr id="9" name="Text 4"/>
          <p:cNvSpPr/>
          <p:nvPr/>
        </p:nvSpPr>
        <p:spPr>
          <a:xfrm>
            <a:off x="5866924" y="6757273"/>
            <a:ext cx="2896433" cy="937260"/>
          </a:xfrm>
          <a:prstGeom prst="rect">
            <a:avLst/>
          </a:prstGeom>
          <a:noFill/>
          <a:ln/>
        </p:spPr>
        <p:txBody>
          <a:bodyPr wrap="square" rtlCol="0" anchor="t"/>
          <a:lstStyle/>
          <a:p>
            <a:pPr algn="ctr" indent="0" marL="0">
              <a:lnSpc>
                <a:spcPts val="2460"/>
              </a:lnSpc>
              <a:buNone/>
            </a:pPr>
            <a:r>
              <a:rPr lang="en-US" sz="1537" dirty="0">
                <a:solidFill>
                  <a:srgbClr val="272525"/>
                </a:solidFill>
                <a:latin typeface="Lato" pitchFamily="34" charset="0"/>
                <a:ea typeface="Lato" pitchFamily="34" charset="-122"/>
                <a:cs typeface="Lato" pitchFamily="34" charset="-120"/>
              </a:rPr>
              <a:t>Optimisez vos processus de conception avec un logiciel de CAO</a:t>
            </a:r>
            <a:endParaRPr lang="en-US" sz="1537" dirty="0"/>
          </a:p>
        </p:txBody>
      </p:sp>
      <p:pic>
        <p:nvPicPr>
          <p:cNvPr id="10" name="Image 3" descr="preencoded.png">    </p:cNvPr>
          <p:cNvPicPr>
            <a:picLocks noChangeAspect="1"/>
          </p:cNvPicPr>
          <p:nvPr/>
        </p:nvPicPr>
        <p:blipFill>
          <a:blip r:embed="rId4"/>
          <a:stretch>
            <a:fillRect/>
          </a:stretch>
        </p:blipFill>
        <p:spPr>
          <a:xfrm>
            <a:off x="9056132" y="3616881"/>
            <a:ext cx="2896433" cy="2896433"/>
          </a:xfrm>
          <a:prstGeom prst="rect">
            <a:avLst/>
          </a:prstGeom>
        </p:spPr>
      </p:pic>
      <p:sp>
        <p:nvSpPr>
          <p:cNvPr id="11" name="Text 5"/>
          <p:cNvSpPr/>
          <p:nvPr/>
        </p:nvSpPr>
        <p:spPr>
          <a:xfrm>
            <a:off x="9056132" y="6757273"/>
            <a:ext cx="2896433" cy="937260"/>
          </a:xfrm>
          <a:prstGeom prst="rect">
            <a:avLst/>
          </a:prstGeom>
          <a:noFill/>
          <a:ln/>
        </p:spPr>
        <p:txBody>
          <a:bodyPr wrap="square" rtlCol="0" anchor="t"/>
          <a:lstStyle/>
          <a:p>
            <a:pPr algn="ctr" indent="0" marL="0">
              <a:lnSpc>
                <a:spcPts val="2460"/>
              </a:lnSpc>
              <a:buNone/>
            </a:pPr>
            <a:r>
              <a:rPr lang="en-US" sz="1537" dirty="0">
                <a:solidFill>
                  <a:srgbClr val="272525"/>
                </a:solidFill>
                <a:latin typeface="Lato" pitchFamily="34" charset="0"/>
                <a:ea typeface="Lato" pitchFamily="34" charset="-122"/>
                <a:cs typeface="Lato" pitchFamily="34" charset="-120"/>
              </a:rPr>
              <a:t>Réduisez les coûts de développement avec un logiciel de CAO</a:t>
            </a:r>
            <a:endParaRPr lang="en-US" sz="1537"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1386"/>
          </a:xfrm>
          <a:prstGeom prst="rect">
            <a:avLst/>
          </a:prstGeom>
          <a:solidFill>
            <a:srgbClr val="FFFFFF">
              <a:alpha val="75000"/>
            </a:srgbClr>
          </a:solidFill>
          <a:ln w="12144">
            <a:solidFill>
              <a:srgbClr val="FFFFFF">
                <a:alpha val="64000"/>
              </a:srgbClr>
            </a:solidFill>
            <a:prstDash val="solid"/>
          </a:ln>
        </p:spPr>
      </p:sp>
      <p:sp>
        <p:nvSpPr>
          <p:cNvPr id="4" name="Text 1"/>
          <p:cNvSpPr/>
          <p:nvPr/>
        </p:nvSpPr>
        <p:spPr>
          <a:xfrm>
            <a:off x="2677716" y="536853"/>
            <a:ext cx="9274850" cy="1220391"/>
          </a:xfrm>
          <a:prstGeom prst="rect">
            <a:avLst/>
          </a:prstGeom>
          <a:noFill/>
          <a:ln/>
        </p:spPr>
        <p:txBody>
          <a:bodyPr wrap="square" rtlCol="0" anchor="t"/>
          <a:lstStyle/>
          <a:p>
            <a:pPr indent="0" marL="0">
              <a:lnSpc>
                <a:spcPts val="4805"/>
              </a:lnSpc>
              <a:buNone/>
            </a:pPr>
            <a:r>
              <a:rPr lang="en-US" sz="3844" dirty="0">
                <a:solidFill>
                  <a:srgbClr val="312F2B"/>
                </a:solidFill>
                <a:latin typeface="Gelasio" pitchFamily="34" charset="0"/>
                <a:ea typeface="Gelasio" pitchFamily="34" charset="-122"/>
                <a:cs typeface="Gelasio" pitchFamily="34" charset="-120"/>
              </a:rPr>
              <a:t>1.b.5 Gestion de Projet : Logiciels de Gestion de Projet</a:t>
            </a:r>
            <a:endParaRPr lang="en-US" sz="3844" dirty="0"/>
          </a:p>
        </p:txBody>
      </p:sp>
      <p:sp>
        <p:nvSpPr>
          <p:cNvPr id="5" name="Text 2"/>
          <p:cNvSpPr/>
          <p:nvPr/>
        </p:nvSpPr>
        <p:spPr>
          <a:xfrm>
            <a:off x="2677716" y="2147649"/>
            <a:ext cx="9274850" cy="1249680"/>
          </a:xfrm>
          <a:prstGeom prst="rect">
            <a:avLst/>
          </a:prstGeom>
          <a:noFill/>
          <a:ln/>
        </p:spPr>
        <p:txBody>
          <a:bodyPr wrap="square" rtlCol="0" anchor="t"/>
          <a:lstStyle/>
          <a:p>
            <a:pPr indent="0" marL="0">
              <a:lnSpc>
                <a:spcPts val="2460"/>
              </a:lnSpc>
              <a:buNone/>
            </a:pPr>
            <a:r>
              <a:rPr lang="en-US" sz="1537" dirty="0">
                <a:solidFill>
                  <a:srgbClr val="272525"/>
                </a:solidFill>
                <a:latin typeface="Lato" pitchFamily="34" charset="0"/>
                <a:ea typeface="Lato" pitchFamily="34" charset="-122"/>
                <a:cs typeface="Lato" pitchFamily="34" charset="-120"/>
              </a:rPr>
              <a:t>Les logiciels de gestion de projet peuvent vous aider à planifier, organiser et suivre les projets plus efficacement. Ils vous permettent de gérer les tâches, les ressources, les échéances et les budgets, tout en améliorant la collaboration entre les membres de l'équipe. Avec un logiciel de gestion de projet efficace, vous pouvez réduire les risques, respecter les délais et améliorer la qualité des projets.</a:t>
            </a:r>
            <a:endParaRPr lang="en-US" sz="1537" dirty="0"/>
          </a:p>
        </p:txBody>
      </p:sp>
      <p:pic>
        <p:nvPicPr>
          <p:cNvPr id="6" name="Image 1" descr="preencoded.png">    </p:cNvPr>
          <p:cNvPicPr>
            <a:picLocks noChangeAspect="1"/>
          </p:cNvPicPr>
          <p:nvPr/>
        </p:nvPicPr>
        <p:blipFill>
          <a:blip r:embed="rId2"/>
          <a:stretch>
            <a:fillRect/>
          </a:stretch>
        </p:blipFill>
        <p:spPr>
          <a:xfrm>
            <a:off x="2677716" y="3616881"/>
            <a:ext cx="2896433" cy="2896433"/>
          </a:xfrm>
          <a:prstGeom prst="rect">
            <a:avLst/>
          </a:prstGeom>
        </p:spPr>
      </p:pic>
      <p:sp>
        <p:nvSpPr>
          <p:cNvPr id="7" name="Text 3"/>
          <p:cNvSpPr/>
          <p:nvPr/>
        </p:nvSpPr>
        <p:spPr>
          <a:xfrm>
            <a:off x="2677716" y="6757273"/>
            <a:ext cx="2896433" cy="937260"/>
          </a:xfrm>
          <a:prstGeom prst="rect">
            <a:avLst/>
          </a:prstGeom>
          <a:noFill/>
          <a:ln/>
        </p:spPr>
        <p:txBody>
          <a:bodyPr wrap="square" rtlCol="0" anchor="t"/>
          <a:lstStyle/>
          <a:p>
            <a:pPr algn="ctr" indent="0" marL="0">
              <a:lnSpc>
                <a:spcPts val="2460"/>
              </a:lnSpc>
              <a:buNone/>
            </a:pPr>
            <a:r>
              <a:rPr lang="en-US" sz="1537" dirty="0">
                <a:solidFill>
                  <a:srgbClr val="272525"/>
                </a:solidFill>
                <a:latin typeface="Lato" pitchFamily="34" charset="0"/>
                <a:ea typeface="Lato" pitchFamily="34" charset="-122"/>
                <a:cs typeface="Lato" pitchFamily="34" charset="-120"/>
              </a:rPr>
              <a:t>Planifiez et organisez vos projets avec un logiciel de gestion de projet</a:t>
            </a:r>
            <a:endParaRPr lang="en-US" sz="1537" dirty="0"/>
          </a:p>
        </p:txBody>
      </p:sp>
      <p:pic>
        <p:nvPicPr>
          <p:cNvPr id="8" name="Image 2" descr="preencoded.png">    </p:cNvPr>
          <p:cNvPicPr>
            <a:picLocks noChangeAspect="1"/>
          </p:cNvPicPr>
          <p:nvPr/>
        </p:nvPicPr>
        <p:blipFill>
          <a:blip r:embed="rId3"/>
          <a:stretch>
            <a:fillRect/>
          </a:stretch>
        </p:blipFill>
        <p:spPr>
          <a:xfrm>
            <a:off x="5866924" y="3616881"/>
            <a:ext cx="2896433" cy="2896433"/>
          </a:xfrm>
          <a:prstGeom prst="rect">
            <a:avLst/>
          </a:prstGeom>
        </p:spPr>
      </p:pic>
      <p:sp>
        <p:nvSpPr>
          <p:cNvPr id="9" name="Text 4"/>
          <p:cNvSpPr/>
          <p:nvPr/>
        </p:nvSpPr>
        <p:spPr>
          <a:xfrm>
            <a:off x="5866924" y="6757273"/>
            <a:ext cx="2896433" cy="937260"/>
          </a:xfrm>
          <a:prstGeom prst="rect">
            <a:avLst/>
          </a:prstGeom>
          <a:noFill/>
          <a:ln/>
        </p:spPr>
        <p:txBody>
          <a:bodyPr wrap="square" rtlCol="0" anchor="t"/>
          <a:lstStyle/>
          <a:p>
            <a:pPr algn="ctr" indent="0" marL="0">
              <a:lnSpc>
                <a:spcPts val="2460"/>
              </a:lnSpc>
              <a:buNone/>
            </a:pPr>
            <a:r>
              <a:rPr lang="en-US" sz="1537" dirty="0">
                <a:solidFill>
                  <a:srgbClr val="272525"/>
                </a:solidFill>
                <a:latin typeface="Lato" pitchFamily="34" charset="0"/>
                <a:ea typeface="Lato" pitchFamily="34" charset="-122"/>
                <a:cs typeface="Lato" pitchFamily="34" charset="-120"/>
              </a:rPr>
              <a:t>Améliorez la collaboration entre les membres de l'équipe avec un logiciel de gestion de projet</a:t>
            </a:r>
            <a:endParaRPr lang="en-US" sz="1537" dirty="0"/>
          </a:p>
        </p:txBody>
      </p:sp>
      <p:pic>
        <p:nvPicPr>
          <p:cNvPr id="10" name="Image 3" descr="preencoded.png">    </p:cNvPr>
          <p:cNvPicPr>
            <a:picLocks noChangeAspect="1"/>
          </p:cNvPicPr>
          <p:nvPr/>
        </p:nvPicPr>
        <p:blipFill>
          <a:blip r:embed="rId4"/>
          <a:stretch>
            <a:fillRect/>
          </a:stretch>
        </p:blipFill>
        <p:spPr>
          <a:xfrm>
            <a:off x="9056132" y="3616881"/>
            <a:ext cx="2896433" cy="2896433"/>
          </a:xfrm>
          <a:prstGeom prst="rect">
            <a:avLst/>
          </a:prstGeom>
        </p:spPr>
      </p:pic>
      <p:sp>
        <p:nvSpPr>
          <p:cNvPr id="11" name="Text 5"/>
          <p:cNvSpPr/>
          <p:nvPr/>
        </p:nvSpPr>
        <p:spPr>
          <a:xfrm>
            <a:off x="9056132" y="6757273"/>
            <a:ext cx="2896433" cy="937260"/>
          </a:xfrm>
          <a:prstGeom prst="rect">
            <a:avLst/>
          </a:prstGeom>
          <a:noFill/>
          <a:ln/>
        </p:spPr>
        <p:txBody>
          <a:bodyPr wrap="square" rtlCol="0" anchor="t"/>
          <a:lstStyle/>
          <a:p>
            <a:pPr algn="ctr" indent="0" marL="0">
              <a:lnSpc>
                <a:spcPts val="2460"/>
              </a:lnSpc>
              <a:buNone/>
            </a:pPr>
            <a:r>
              <a:rPr lang="en-US" sz="1537" dirty="0">
                <a:solidFill>
                  <a:srgbClr val="272525"/>
                </a:solidFill>
                <a:latin typeface="Lato" pitchFamily="34" charset="0"/>
                <a:ea typeface="Lato" pitchFamily="34" charset="-122"/>
                <a:cs typeface="Lato" pitchFamily="34" charset="-120"/>
              </a:rPr>
              <a:t>Réduisez les risques et respectez les délais avec un logiciel de gestion de projet</a:t>
            </a:r>
            <a:endParaRPr lang="en-US" sz="1537"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2621">
            <a:solidFill>
              <a:srgbClr val="FFFFFF">
                <a:alpha val="64000"/>
              </a:srgbClr>
            </a:solidFill>
            <a:prstDash val="solid"/>
          </a:ln>
        </p:spPr>
      </p:sp>
      <p:sp>
        <p:nvSpPr>
          <p:cNvPr id="4" name="Text 1"/>
          <p:cNvSpPr/>
          <p:nvPr/>
        </p:nvSpPr>
        <p:spPr>
          <a:xfrm>
            <a:off x="2505551" y="557570"/>
            <a:ext cx="8625840" cy="632817"/>
          </a:xfrm>
          <a:prstGeom prst="rect">
            <a:avLst/>
          </a:prstGeom>
          <a:noFill/>
          <a:ln/>
        </p:spPr>
        <p:txBody>
          <a:bodyPr wrap="none" rtlCol="0" anchor="t"/>
          <a:lstStyle/>
          <a:p>
            <a:pPr indent="0" marL="0">
              <a:lnSpc>
                <a:spcPts val="4983"/>
              </a:lnSpc>
              <a:buNone/>
            </a:pPr>
            <a:r>
              <a:rPr lang="en-US" sz="3986" dirty="0">
                <a:solidFill>
                  <a:srgbClr val="312F2B"/>
                </a:solidFill>
                <a:latin typeface="Gelasio" pitchFamily="34" charset="0"/>
                <a:ea typeface="Gelasio" pitchFamily="34" charset="-122"/>
                <a:cs typeface="Gelasio" pitchFamily="34" charset="-120"/>
              </a:rPr>
              <a:t>1.b.6 Logiciels de Business Intelligence</a:t>
            </a:r>
            <a:endParaRPr lang="en-US" sz="3986" dirty="0"/>
          </a:p>
        </p:txBody>
      </p:sp>
      <p:sp>
        <p:nvSpPr>
          <p:cNvPr id="5" name="Text 2"/>
          <p:cNvSpPr/>
          <p:nvPr/>
        </p:nvSpPr>
        <p:spPr>
          <a:xfrm>
            <a:off x="2505551" y="1595318"/>
            <a:ext cx="9619178" cy="1295876"/>
          </a:xfrm>
          <a:prstGeom prst="rect">
            <a:avLst/>
          </a:prstGeom>
          <a:noFill/>
          <a:ln/>
        </p:spPr>
        <p:txBody>
          <a:bodyPr wrap="square" rtlCol="0" anchor="t"/>
          <a:lstStyle/>
          <a:p>
            <a:pPr indent="0" marL="0">
              <a:lnSpc>
                <a:spcPts val="2551"/>
              </a:lnSpc>
              <a:buNone/>
            </a:pPr>
            <a:r>
              <a:rPr lang="en-US" sz="1595" dirty="0">
                <a:solidFill>
                  <a:srgbClr val="272525"/>
                </a:solidFill>
                <a:latin typeface="Lato" pitchFamily="34" charset="0"/>
                <a:ea typeface="Lato" pitchFamily="34" charset="-122"/>
                <a:cs typeface="Lato" pitchFamily="34" charset="-120"/>
              </a:rPr>
              <a:t>Les logiciels de BI peuvent vous aider à prendre des décisions plus éclairées en transformant vos données en informations exploitables. Ils vous permettent d'analyser les tendances, de découvrir des insights et de suivre les performances de votre entreprise. Avec un logiciel de BI efficace, vous pouvez améliorer la prise de décision, réduire les coûts et augmenter la rentabilité.</a:t>
            </a:r>
            <a:endParaRPr lang="en-US" sz="1595" dirty="0"/>
          </a:p>
        </p:txBody>
      </p:sp>
      <p:pic>
        <p:nvPicPr>
          <p:cNvPr id="6" name="Image 1" descr="preencoded.png">    </p:cNvPr>
          <p:cNvPicPr>
            <a:picLocks noChangeAspect="1"/>
          </p:cNvPicPr>
          <p:nvPr/>
        </p:nvPicPr>
        <p:blipFill>
          <a:blip r:embed="rId2"/>
          <a:stretch>
            <a:fillRect/>
          </a:stretch>
        </p:blipFill>
        <p:spPr>
          <a:xfrm>
            <a:off x="2505551" y="3118961"/>
            <a:ext cx="3003828" cy="3003828"/>
          </a:xfrm>
          <a:prstGeom prst="rect">
            <a:avLst/>
          </a:prstGeom>
        </p:spPr>
      </p:pic>
      <p:sp>
        <p:nvSpPr>
          <p:cNvPr id="7" name="Text 3"/>
          <p:cNvSpPr/>
          <p:nvPr/>
        </p:nvSpPr>
        <p:spPr>
          <a:xfrm>
            <a:off x="2505551" y="6375916"/>
            <a:ext cx="3003828" cy="1295876"/>
          </a:xfrm>
          <a:prstGeom prst="rect">
            <a:avLst/>
          </a:prstGeom>
          <a:noFill/>
          <a:ln/>
        </p:spPr>
        <p:txBody>
          <a:bodyPr wrap="square" rtlCol="0" anchor="t"/>
          <a:lstStyle/>
          <a:p>
            <a:pPr algn="ctr" indent="0" marL="0">
              <a:lnSpc>
                <a:spcPts val="2551"/>
              </a:lnSpc>
              <a:buNone/>
            </a:pPr>
            <a:r>
              <a:rPr lang="en-US" sz="1595" dirty="0">
                <a:solidFill>
                  <a:srgbClr val="272525"/>
                </a:solidFill>
                <a:latin typeface="Lato" pitchFamily="34" charset="0"/>
                <a:ea typeface="Lato" pitchFamily="34" charset="-122"/>
                <a:cs typeface="Lato" pitchFamily="34" charset="-120"/>
              </a:rPr>
              <a:t>Transformez vos données en informations exploitables avec un logiciel de Business Intelligence</a:t>
            </a:r>
            <a:endParaRPr lang="en-US" sz="1595" dirty="0"/>
          </a:p>
        </p:txBody>
      </p:sp>
      <p:pic>
        <p:nvPicPr>
          <p:cNvPr id="8" name="Image 2" descr="preencoded.png">    </p:cNvPr>
          <p:cNvPicPr>
            <a:picLocks noChangeAspect="1"/>
          </p:cNvPicPr>
          <p:nvPr/>
        </p:nvPicPr>
        <p:blipFill>
          <a:blip r:embed="rId3"/>
          <a:stretch>
            <a:fillRect/>
          </a:stretch>
        </p:blipFill>
        <p:spPr>
          <a:xfrm>
            <a:off x="5813107" y="3118961"/>
            <a:ext cx="3003947" cy="3003947"/>
          </a:xfrm>
          <a:prstGeom prst="rect">
            <a:avLst/>
          </a:prstGeom>
        </p:spPr>
      </p:pic>
      <p:sp>
        <p:nvSpPr>
          <p:cNvPr id="9" name="Text 4"/>
          <p:cNvSpPr/>
          <p:nvPr/>
        </p:nvSpPr>
        <p:spPr>
          <a:xfrm>
            <a:off x="5813107" y="6376035"/>
            <a:ext cx="3003947" cy="971907"/>
          </a:xfrm>
          <a:prstGeom prst="rect">
            <a:avLst/>
          </a:prstGeom>
          <a:noFill/>
          <a:ln/>
        </p:spPr>
        <p:txBody>
          <a:bodyPr wrap="square" rtlCol="0" anchor="t"/>
          <a:lstStyle/>
          <a:p>
            <a:pPr algn="ctr" indent="0" marL="0">
              <a:lnSpc>
                <a:spcPts val="2551"/>
              </a:lnSpc>
              <a:buNone/>
            </a:pPr>
            <a:r>
              <a:rPr lang="en-US" sz="1595" dirty="0">
                <a:solidFill>
                  <a:srgbClr val="272525"/>
                </a:solidFill>
                <a:latin typeface="Lato" pitchFamily="34" charset="0"/>
                <a:ea typeface="Lato" pitchFamily="34" charset="-122"/>
                <a:cs typeface="Lato" pitchFamily="34" charset="-120"/>
              </a:rPr>
              <a:t>Analysez les tendances et découvrez des insights avec un logiciel de Business Intelligence</a:t>
            </a:r>
            <a:endParaRPr lang="en-US" sz="1595" dirty="0"/>
          </a:p>
        </p:txBody>
      </p:sp>
      <p:pic>
        <p:nvPicPr>
          <p:cNvPr id="10" name="Image 3" descr="preencoded.png">    </p:cNvPr>
          <p:cNvPicPr>
            <a:picLocks noChangeAspect="1"/>
          </p:cNvPicPr>
          <p:nvPr/>
        </p:nvPicPr>
        <p:blipFill>
          <a:blip r:embed="rId4"/>
          <a:stretch>
            <a:fillRect/>
          </a:stretch>
        </p:blipFill>
        <p:spPr>
          <a:xfrm>
            <a:off x="9120783" y="3118961"/>
            <a:ext cx="3003947" cy="3003947"/>
          </a:xfrm>
          <a:prstGeom prst="rect">
            <a:avLst/>
          </a:prstGeom>
        </p:spPr>
      </p:pic>
      <p:sp>
        <p:nvSpPr>
          <p:cNvPr id="11" name="Text 5"/>
          <p:cNvSpPr/>
          <p:nvPr/>
        </p:nvSpPr>
        <p:spPr>
          <a:xfrm>
            <a:off x="9120783" y="6376035"/>
            <a:ext cx="3003947" cy="1295876"/>
          </a:xfrm>
          <a:prstGeom prst="rect">
            <a:avLst/>
          </a:prstGeom>
          <a:noFill/>
          <a:ln/>
        </p:spPr>
        <p:txBody>
          <a:bodyPr wrap="square" rtlCol="0" anchor="t"/>
          <a:lstStyle/>
          <a:p>
            <a:pPr algn="ctr" indent="0" marL="0">
              <a:lnSpc>
                <a:spcPts val="2551"/>
              </a:lnSpc>
              <a:buNone/>
            </a:pPr>
            <a:r>
              <a:rPr lang="en-US" sz="1595" dirty="0">
                <a:solidFill>
                  <a:srgbClr val="272525"/>
                </a:solidFill>
                <a:latin typeface="Lato" pitchFamily="34" charset="0"/>
                <a:ea typeface="Lato" pitchFamily="34" charset="-122"/>
                <a:cs typeface="Lato" pitchFamily="34" charset="-120"/>
              </a:rPr>
              <a:t>Suivez et améliorez la performance de votre entreprise avec un logiciel de Business Intelligence</a:t>
            </a:r>
            <a:endParaRPr lang="en-US" sz="1595"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1386"/>
          </a:xfrm>
          <a:prstGeom prst="rect">
            <a:avLst/>
          </a:prstGeom>
          <a:solidFill>
            <a:srgbClr val="FFFFFF">
              <a:alpha val="75000"/>
            </a:srgbClr>
          </a:solidFill>
          <a:ln w="11430">
            <a:solidFill>
              <a:srgbClr val="FFFFFF">
                <a:alpha val="64000"/>
              </a:srgbClr>
            </a:solidFill>
            <a:prstDash val="solid"/>
          </a:ln>
        </p:spPr>
      </p:sp>
      <p:sp>
        <p:nvSpPr>
          <p:cNvPr id="4" name="Text 1"/>
          <p:cNvSpPr/>
          <p:nvPr/>
        </p:nvSpPr>
        <p:spPr>
          <a:xfrm>
            <a:off x="2947868" y="505658"/>
            <a:ext cx="6355080" cy="574596"/>
          </a:xfrm>
          <a:prstGeom prst="rect">
            <a:avLst/>
          </a:prstGeom>
          <a:noFill/>
          <a:ln/>
        </p:spPr>
        <p:txBody>
          <a:bodyPr wrap="none" rtlCol="0" anchor="t"/>
          <a:lstStyle/>
          <a:p>
            <a:pPr indent="0" marL="0">
              <a:lnSpc>
                <a:spcPts val="4525"/>
              </a:lnSpc>
              <a:buNone/>
            </a:pPr>
            <a:r>
              <a:rPr lang="en-US" sz="3620" dirty="0">
                <a:solidFill>
                  <a:srgbClr val="312F2B"/>
                </a:solidFill>
                <a:latin typeface="Gelasio" pitchFamily="34" charset="0"/>
                <a:ea typeface="Gelasio" pitchFamily="34" charset="-122"/>
                <a:cs typeface="Gelasio" pitchFamily="34" charset="-120"/>
              </a:rPr>
              <a:t>1.b.7 Exemple : Capella - Thalès</a:t>
            </a:r>
            <a:endParaRPr lang="en-US" sz="3620" dirty="0"/>
          </a:p>
        </p:txBody>
      </p:sp>
      <p:pic>
        <p:nvPicPr>
          <p:cNvPr id="5" name="Image 1" descr="preencoded.png">    </p:cNvPr>
          <p:cNvPicPr>
            <a:picLocks noChangeAspect="1"/>
          </p:cNvPicPr>
          <p:nvPr/>
        </p:nvPicPr>
        <p:blipFill>
          <a:blip r:embed="rId2"/>
          <a:stretch>
            <a:fillRect/>
          </a:stretch>
        </p:blipFill>
        <p:spPr>
          <a:xfrm>
            <a:off x="2947868" y="1562814"/>
            <a:ext cx="4143018" cy="3036094"/>
          </a:xfrm>
          <a:prstGeom prst="rect">
            <a:avLst/>
          </a:prstGeom>
        </p:spPr>
      </p:pic>
      <p:sp>
        <p:nvSpPr>
          <p:cNvPr id="6" name="Text 2"/>
          <p:cNvSpPr/>
          <p:nvPr/>
        </p:nvSpPr>
        <p:spPr>
          <a:xfrm>
            <a:off x="2947868" y="4805720"/>
            <a:ext cx="2506980" cy="287298"/>
          </a:xfrm>
          <a:prstGeom prst="rect">
            <a:avLst/>
          </a:prstGeom>
          <a:noFill/>
          <a:ln/>
        </p:spPr>
        <p:txBody>
          <a:bodyPr wrap="none" rtlCol="0" anchor="t"/>
          <a:lstStyle/>
          <a:p>
            <a:pPr indent="0" marL="0">
              <a:lnSpc>
                <a:spcPts val="2262"/>
              </a:lnSpc>
              <a:buNone/>
            </a:pPr>
            <a:r>
              <a:rPr lang="en-US" sz="1810" dirty="0">
                <a:solidFill>
                  <a:srgbClr val="312F2B"/>
                </a:solidFill>
                <a:latin typeface="Gelasio" pitchFamily="34" charset="0"/>
                <a:ea typeface="Gelasio" pitchFamily="34" charset="-122"/>
                <a:cs typeface="Gelasio" pitchFamily="34" charset="-120"/>
              </a:rPr>
              <a:t>Les avantages de Capella</a:t>
            </a:r>
            <a:endParaRPr lang="en-US" sz="1810" dirty="0"/>
          </a:p>
        </p:txBody>
      </p:sp>
      <p:sp>
        <p:nvSpPr>
          <p:cNvPr id="7" name="Text 3"/>
          <p:cNvSpPr/>
          <p:nvPr/>
        </p:nvSpPr>
        <p:spPr>
          <a:xfrm>
            <a:off x="3241953" y="5299829"/>
            <a:ext cx="3848933" cy="294084"/>
          </a:xfrm>
          <a:prstGeom prst="rect">
            <a:avLst/>
          </a:prstGeom>
          <a:noFill/>
          <a:ln/>
        </p:spPr>
        <p:txBody>
          <a:bodyPr wrap="none" rtlCol="0" anchor="t"/>
          <a:lstStyle/>
          <a:p>
            <a:pPr algn="l" marL="342900" indent="-342900">
              <a:lnSpc>
                <a:spcPts val="2317"/>
              </a:lnSpc>
              <a:buSzPct val="100000"/>
              <a:buChar char="•"/>
            </a:pPr>
            <a:r>
              <a:rPr lang="en-US" sz="1448" dirty="0">
                <a:solidFill>
                  <a:srgbClr val="272525"/>
                </a:solidFill>
                <a:latin typeface="Lato" pitchFamily="34" charset="0"/>
                <a:ea typeface="Lato" pitchFamily="34" charset="-122"/>
                <a:cs typeface="Lato" pitchFamily="34" charset="-120"/>
              </a:rPr>
              <a:t>Analyse systématique des systèmes</a:t>
            </a:r>
            <a:endParaRPr lang="en-US" sz="1448" dirty="0"/>
          </a:p>
        </p:txBody>
      </p:sp>
      <p:sp>
        <p:nvSpPr>
          <p:cNvPr id="8" name="Text 4"/>
          <p:cNvSpPr/>
          <p:nvPr/>
        </p:nvSpPr>
        <p:spPr>
          <a:xfrm>
            <a:off x="3241953" y="5667375"/>
            <a:ext cx="3848933" cy="294084"/>
          </a:xfrm>
          <a:prstGeom prst="rect">
            <a:avLst/>
          </a:prstGeom>
          <a:noFill/>
          <a:ln/>
        </p:spPr>
        <p:txBody>
          <a:bodyPr wrap="none" rtlCol="0" anchor="t"/>
          <a:lstStyle/>
          <a:p>
            <a:pPr algn="l" marL="342900" indent="-342900">
              <a:lnSpc>
                <a:spcPts val="2317"/>
              </a:lnSpc>
              <a:buSzPct val="100000"/>
              <a:buChar char="•"/>
            </a:pPr>
            <a:r>
              <a:rPr lang="en-US" sz="1448" dirty="0">
                <a:solidFill>
                  <a:srgbClr val="272525"/>
                </a:solidFill>
                <a:latin typeface="Lato" pitchFamily="34" charset="0"/>
                <a:ea typeface="Lato" pitchFamily="34" charset="-122"/>
                <a:cs typeface="Lato" pitchFamily="34" charset="-120"/>
              </a:rPr>
              <a:t>Modélisation des systèmes complexes</a:t>
            </a:r>
            <a:endParaRPr lang="en-US" sz="1448" dirty="0"/>
          </a:p>
        </p:txBody>
      </p:sp>
      <p:sp>
        <p:nvSpPr>
          <p:cNvPr id="9" name="Text 5"/>
          <p:cNvSpPr/>
          <p:nvPr/>
        </p:nvSpPr>
        <p:spPr>
          <a:xfrm>
            <a:off x="3241953" y="6034921"/>
            <a:ext cx="3848933" cy="588169"/>
          </a:xfrm>
          <a:prstGeom prst="rect">
            <a:avLst/>
          </a:prstGeom>
          <a:noFill/>
          <a:ln/>
        </p:spPr>
        <p:txBody>
          <a:bodyPr wrap="square" rtlCol="0" anchor="t"/>
          <a:lstStyle/>
          <a:p>
            <a:pPr algn="l" marL="342900" indent="-342900">
              <a:lnSpc>
                <a:spcPts val="2317"/>
              </a:lnSpc>
              <a:buSzPct val="100000"/>
              <a:buChar char="•"/>
            </a:pPr>
            <a:r>
              <a:rPr lang="en-US" sz="1448" dirty="0">
                <a:solidFill>
                  <a:srgbClr val="272525"/>
                </a:solidFill>
                <a:latin typeface="Lato" pitchFamily="34" charset="0"/>
                <a:ea typeface="Lato" pitchFamily="34" charset="-122"/>
                <a:cs typeface="Lato" pitchFamily="34" charset="-120"/>
              </a:rPr>
              <a:t>Amélioration de la qualité et de la fiabilité des systèmes</a:t>
            </a:r>
            <a:endParaRPr lang="en-US" sz="1448" dirty="0"/>
          </a:p>
        </p:txBody>
      </p:sp>
      <p:sp>
        <p:nvSpPr>
          <p:cNvPr id="10" name="Text 6"/>
          <p:cNvSpPr/>
          <p:nvPr/>
        </p:nvSpPr>
        <p:spPr>
          <a:xfrm>
            <a:off x="3241953" y="6696551"/>
            <a:ext cx="3848933" cy="294084"/>
          </a:xfrm>
          <a:prstGeom prst="rect">
            <a:avLst/>
          </a:prstGeom>
          <a:noFill/>
          <a:ln/>
        </p:spPr>
        <p:txBody>
          <a:bodyPr wrap="none" rtlCol="0" anchor="t"/>
          <a:lstStyle/>
          <a:p>
            <a:pPr algn="l" marL="342900" indent="-342900">
              <a:lnSpc>
                <a:spcPts val="2317"/>
              </a:lnSpc>
              <a:buSzPct val="100000"/>
              <a:buChar char="•"/>
            </a:pPr>
            <a:r>
              <a:rPr lang="en-US" sz="1448" dirty="0">
                <a:solidFill>
                  <a:srgbClr val="272525"/>
                </a:solidFill>
                <a:latin typeface="Lato" pitchFamily="34" charset="0"/>
                <a:ea typeface="Lato" pitchFamily="34" charset="-122"/>
                <a:cs typeface="Lato" pitchFamily="34" charset="-120"/>
              </a:rPr>
              <a:t>Réduction des coûts de développement</a:t>
            </a:r>
            <a:endParaRPr lang="en-US" sz="1448" dirty="0"/>
          </a:p>
        </p:txBody>
      </p:sp>
      <p:sp>
        <p:nvSpPr>
          <p:cNvPr id="11" name="Text 7"/>
          <p:cNvSpPr/>
          <p:nvPr/>
        </p:nvSpPr>
        <p:spPr>
          <a:xfrm>
            <a:off x="3241953" y="7064097"/>
            <a:ext cx="3848933" cy="588169"/>
          </a:xfrm>
          <a:prstGeom prst="rect">
            <a:avLst/>
          </a:prstGeom>
          <a:noFill/>
          <a:ln/>
        </p:spPr>
        <p:txBody>
          <a:bodyPr wrap="square" rtlCol="0" anchor="t"/>
          <a:lstStyle/>
          <a:p>
            <a:pPr algn="l" marL="342900" indent="-342900">
              <a:lnSpc>
                <a:spcPts val="2317"/>
              </a:lnSpc>
              <a:buSzPct val="100000"/>
              <a:buChar char="•"/>
            </a:pPr>
            <a:r>
              <a:rPr lang="en-US" sz="1448" dirty="0">
                <a:solidFill>
                  <a:srgbClr val="272525"/>
                </a:solidFill>
                <a:latin typeface="Lato" pitchFamily="34" charset="0"/>
                <a:ea typeface="Lato" pitchFamily="34" charset="-122"/>
                <a:cs typeface="Lato" pitchFamily="34" charset="-120"/>
              </a:rPr>
              <a:t>Amélioration de la communication entre les équipes</a:t>
            </a:r>
            <a:endParaRPr lang="en-US" sz="1448" dirty="0"/>
          </a:p>
        </p:txBody>
      </p:sp>
      <p:sp>
        <p:nvSpPr>
          <p:cNvPr id="12" name="Text 8"/>
          <p:cNvSpPr/>
          <p:nvPr/>
        </p:nvSpPr>
        <p:spPr>
          <a:xfrm>
            <a:off x="7547134" y="1539835"/>
            <a:ext cx="2385060" cy="287298"/>
          </a:xfrm>
          <a:prstGeom prst="rect">
            <a:avLst/>
          </a:prstGeom>
          <a:noFill/>
          <a:ln/>
        </p:spPr>
        <p:txBody>
          <a:bodyPr wrap="none" rtlCol="0" anchor="t"/>
          <a:lstStyle/>
          <a:p>
            <a:pPr indent="0" marL="0">
              <a:lnSpc>
                <a:spcPts val="2262"/>
              </a:lnSpc>
              <a:buNone/>
            </a:pPr>
            <a:r>
              <a:rPr lang="en-US" sz="1810" dirty="0">
                <a:solidFill>
                  <a:srgbClr val="312F2B"/>
                </a:solidFill>
                <a:latin typeface="Gelasio" pitchFamily="34" charset="0"/>
                <a:ea typeface="Gelasio" pitchFamily="34" charset="-122"/>
                <a:cs typeface="Gelasio" pitchFamily="34" charset="-120"/>
              </a:rPr>
              <a:t>Qu'est-ce que Capella  ?</a:t>
            </a:r>
            <a:endParaRPr lang="en-US" sz="1810" dirty="0"/>
          </a:p>
        </p:txBody>
      </p:sp>
      <p:sp>
        <p:nvSpPr>
          <p:cNvPr id="13" name="Text 9"/>
          <p:cNvSpPr/>
          <p:nvPr/>
        </p:nvSpPr>
        <p:spPr>
          <a:xfrm>
            <a:off x="7547134" y="2010966"/>
            <a:ext cx="4143018" cy="1764506"/>
          </a:xfrm>
          <a:prstGeom prst="rect">
            <a:avLst/>
          </a:prstGeom>
          <a:noFill/>
          <a:ln/>
        </p:spPr>
        <p:txBody>
          <a:bodyPr wrap="square" rtlCol="0" anchor="t"/>
          <a:lstStyle/>
          <a:p>
            <a:pPr indent="0" marL="0">
              <a:lnSpc>
                <a:spcPts val="2317"/>
              </a:lnSpc>
              <a:buNone/>
            </a:pPr>
            <a:r>
              <a:rPr lang="en-US" sz="1448" dirty="0">
                <a:solidFill>
                  <a:srgbClr val="272525"/>
                </a:solidFill>
                <a:latin typeface="Lato" pitchFamily="34" charset="0"/>
                <a:ea typeface="Lato" pitchFamily="34" charset="-122"/>
                <a:cs typeface="Lato" pitchFamily="34" charset="-120"/>
              </a:rPr>
              <a:t>Capella de Thalès est une méthode de modélisation des systèmes complexes, qui permet d'analyser et de concevoir des systèmes de manière systématique. Elle est particulièrement utile dans les domaines de l'aérospatiale, de la défense et de l'automobile.</a:t>
            </a:r>
            <a:endParaRPr lang="en-US" sz="1448"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6319599" y="1612583"/>
            <a:ext cx="7477601" cy="1388745"/>
          </a:xfrm>
          <a:prstGeom prst="rect">
            <a:avLst/>
          </a:prstGeom>
          <a:noFill/>
          <a:ln/>
        </p:spPr>
        <p:txBody>
          <a:bodyPr wrap="squar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1.c Données et bases de données</a:t>
            </a:r>
            <a:endParaRPr lang="en-US" sz="4374" dirty="0"/>
          </a:p>
        </p:txBody>
      </p:sp>
      <p:sp>
        <p:nvSpPr>
          <p:cNvPr id="5" name="Shape 2"/>
          <p:cNvSpPr/>
          <p:nvPr/>
        </p:nvSpPr>
        <p:spPr>
          <a:xfrm>
            <a:off x="6319599" y="3508177"/>
            <a:ext cx="499943" cy="499943"/>
          </a:xfrm>
          <a:prstGeom prst="roundRect">
            <a:avLst>
              <a:gd name="adj" fmla="val 20000"/>
            </a:avLst>
          </a:prstGeom>
          <a:solidFill>
            <a:srgbClr val="E8E8E3"/>
          </a:solidFill>
          <a:ln w="13811">
            <a:solidFill>
              <a:srgbClr val="D1D1C7"/>
            </a:solidFill>
            <a:prstDash val="solid"/>
          </a:ln>
        </p:spPr>
      </p:sp>
      <p:sp>
        <p:nvSpPr>
          <p:cNvPr id="6" name="Text 3"/>
          <p:cNvSpPr/>
          <p:nvPr/>
        </p:nvSpPr>
        <p:spPr>
          <a:xfrm>
            <a:off x="6497122" y="3549848"/>
            <a:ext cx="144780" cy="416481"/>
          </a:xfrm>
          <a:prstGeom prst="rect">
            <a:avLst/>
          </a:prstGeom>
          <a:noFill/>
          <a:ln/>
        </p:spPr>
        <p:txBody>
          <a:bodyPr wrap="none" rtlCol="0" anchor="t"/>
          <a:lstStyle/>
          <a:p>
            <a:pPr algn="ctr" indent="0" marL="0">
              <a:lnSpc>
                <a:spcPts val="3281"/>
              </a:lnSpc>
              <a:buNone/>
            </a:pPr>
            <a:r>
              <a:rPr lang="en-US" sz="2624" dirty="0">
                <a:solidFill>
                  <a:srgbClr val="272525"/>
                </a:solidFill>
                <a:latin typeface="Gelasio" pitchFamily="34" charset="0"/>
                <a:ea typeface="Gelasio" pitchFamily="34" charset="-122"/>
                <a:cs typeface="Gelasio" pitchFamily="34" charset="-120"/>
              </a:rPr>
              <a:t>1</a:t>
            </a:r>
            <a:endParaRPr lang="en-US" sz="2624" dirty="0"/>
          </a:p>
        </p:txBody>
      </p:sp>
      <p:sp>
        <p:nvSpPr>
          <p:cNvPr id="7" name="Text 4"/>
          <p:cNvSpPr/>
          <p:nvPr/>
        </p:nvSpPr>
        <p:spPr>
          <a:xfrm>
            <a:off x="7041713" y="3584496"/>
            <a:ext cx="2491740" cy="347186"/>
          </a:xfrm>
          <a:prstGeom prst="rect">
            <a:avLst/>
          </a:prstGeom>
          <a:noFill/>
          <a:ln/>
        </p:spPr>
        <p:txBody>
          <a:bodyPr wrap="none" rtlCol="0" anchor="t"/>
          <a:lstStyle/>
          <a:p>
            <a:pPr indent="0" marL="0">
              <a:lnSpc>
                <a:spcPts val="2734"/>
              </a:lnSpc>
              <a:buNone/>
            </a:pPr>
            <a:r>
              <a:rPr lang="en-US" sz="2187" dirty="0">
                <a:solidFill>
                  <a:srgbClr val="272525"/>
                </a:solidFill>
                <a:latin typeface="Gelasio" pitchFamily="34" charset="0"/>
                <a:ea typeface="Gelasio" pitchFamily="34" charset="-122"/>
                <a:cs typeface="Gelasio" pitchFamily="34" charset="-120"/>
              </a:rPr>
              <a:t>Stockage de données</a:t>
            </a:r>
            <a:endParaRPr lang="en-US" sz="2187" dirty="0"/>
          </a:p>
        </p:txBody>
      </p:sp>
      <p:sp>
        <p:nvSpPr>
          <p:cNvPr id="8" name="Text 5"/>
          <p:cNvSpPr/>
          <p:nvPr/>
        </p:nvSpPr>
        <p:spPr>
          <a:xfrm>
            <a:off x="7041713" y="4153853"/>
            <a:ext cx="2905601" cy="1066205"/>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Stockez et gérez vos données dans une base de données centralisée.</a:t>
            </a:r>
            <a:endParaRPr lang="en-US" sz="1750" dirty="0"/>
          </a:p>
        </p:txBody>
      </p:sp>
      <p:sp>
        <p:nvSpPr>
          <p:cNvPr id="9" name="Shape 6"/>
          <p:cNvSpPr/>
          <p:nvPr/>
        </p:nvSpPr>
        <p:spPr>
          <a:xfrm>
            <a:off x="10169485" y="3508177"/>
            <a:ext cx="499943" cy="499943"/>
          </a:xfrm>
          <a:prstGeom prst="roundRect">
            <a:avLst>
              <a:gd name="adj" fmla="val 20000"/>
            </a:avLst>
          </a:prstGeom>
          <a:solidFill>
            <a:srgbClr val="E8E8E3"/>
          </a:solidFill>
          <a:ln w="13811">
            <a:solidFill>
              <a:srgbClr val="D1D1C7"/>
            </a:solidFill>
            <a:prstDash val="solid"/>
          </a:ln>
        </p:spPr>
      </p:sp>
      <p:sp>
        <p:nvSpPr>
          <p:cNvPr id="10" name="Text 7"/>
          <p:cNvSpPr/>
          <p:nvPr/>
        </p:nvSpPr>
        <p:spPr>
          <a:xfrm>
            <a:off x="10324148" y="3549848"/>
            <a:ext cx="190500" cy="416481"/>
          </a:xfrm>
          <a:prstGeom prst="rect">
            <a:avLst/>
          </a:prstGeom>
          <a:noFill/>
          <a:ln/>
        </p:spPr>
        <p:txBody>
          <a:bodyPr wrap="none" rtlCol="0" anchor="t"/>
          <a:lstStyle/>
          <a:p>
            <a:pPr algn="ctr" indent="0" marL="0">
              <a:lnSpc>
                <a:spcPts val="3281"/>
              </a:lnSpc>
              <a:buNone/>
            </a:pPr>
            <a:r>
              <a:rPr lang="en-US" sz="2624" dirty="0">
                <a:solidFill>
                  <a:srgbClr val="272525"/>
                </a:solidFill>
                <a:latin typeface="Gelasio" pitchFamily="34" charset="0"/>
                <a:ea typeface="Gelasio" pitchFamily="34" charset="-122"/>
                <a:cs typeface="Gelasio" pitchFamily="34" charset="-120"/>
              </a:rPr>
              <a:t>2</a:t>
            </a:r>
            <a:endParaRPr lang="en-US" sz="2624" dirty="0"/>
          </a:p>
        </p:txBody>
      </p:sp>
      <p:sp>
        <p:nvSpPr>
          <p:cNvPr id="11" name="Text 8"/>
          <p:cNvSpPr/>
          <p:nvPr/>
        </p:nvSpPr>
        <p:spPr>
          <a:xfrm>
            <a:off x="10891599" y="3584496"/>
            <a:ext cx="2221944" cy="347186"/>
          </a:xfrm>
          <a:prstGeom prst="rect">
            <a:avLst/>
          </a:prstGeom>
          <a:noFill/>
          <a:ln/>
        </p:spPr>
        <p:txBody>
          <a:bodyPr wrap="none" rtlCol="0" anchor="t"/>
          <a:lstStyle/>
          <a:p>
            <a:pPr indent="0" marL="0">
              <a:lnSpc>
                <a:spcPts val="2734"/>
              </a:lnSpc>
              <a:buNone/>
            </a:pPr>
            <a:r>
              <a:rPr lang="en-US" sz="2187" dirty="0">
                <a:solidFill>
                  <a:srgbClr val="272525"/>
                </a:solidFill>
                <a:latin typeface="Gelasio" pitchFamily="34" charset="0"/>
                <a:ea typeface="Gelasio" pitchFamily="34" charset="-122"/>
                <a:cs typeface="Gelasio" pitchFamily="34" charset="-120"/>
              </a:rPr>
              <a:t>Intégration</a:t>
            </a:r>
            <a:endParaRPr lang="en-US" sz="2187" dirty="0"/>
          </a:p>
        </p:txBody>
      </p:sp>
      <p:sp>
        <p:nvSpPr>
          <p:cNvPr id="12" name="Text 9"/>
          <p:cNvSpPr/>
          <p:nvPr/>
        </p:nvSpPr>
        <p:spPr>
          <a:xfrm>
            <a:off x="10891599" y="4153853"/>
            <a:ext cx="2905601" cy="710803"/>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Intégrez vos données entre différentes bases de données.</a:t>
            </a:r>
            <a:endParaRPr lang="en-US" sz="1750" dirty="0"/>
          </a:p>
        </p:txBody>
      </p:sp>
      <p:sp>
        <p:nvSpPr>
          <p:cNvPr id="13" name="Shape 10"/>
          <p:cNvSpPr/>
          <p:nvPr/>
        </p:nvSpPr>
        <p:spPr>
          <a:xfrm>
            <a:off x="6319599" y="5615821"/>
            <a:ext cx="499943" cy="499943"/>
          </a:xfrm>
          <a:prstGeom prst="roundRect">
            <a:avLst>
              <a:gd name="adj" fmla="val 20000"/>
            </a:avLst>
          </a:prstGeom>
          <a:solidFill>
            <a:srgbClr val="E8E8E3"/>
          </a:solidFill>
          <a:ln w="13811">
            <a:solidFill>
              <a:srgbClr val="D1D1C7"/>
            </a:solidFill>
            <a:prstDash val="solid"/>
          </a:ln>
        </p:spPr>
      </p:sp>
      <p:sp>
        <p:nvSpPr>
          <p:cNvPr id="14" name="Text 11"/>
          <p:cNvSpPr/>
          <p:nvPr/>
        </p:nvSpPr>
        <p:spPr>
          <a:xfrm>
            <a:off x="6478072" y="5657493"/>
            <a:ext cx="182880" cy="416481"/>
          </a:xfrm>
          <a:prstGeom prst="rect">
            <a:avLst/>
          </a:prstGeom>
          <a:noFill/>
          <a:ln/>
        </p:spPr>
        <p:txBody>
          <a:bodyPr wrap="none" rtlCol="0" anchor="t"/>
          <a:lstStyle/>
          <a:p>
            <a:pPr algn="ctr" indent="0" marL="0">
              <a:lnSpc>
                <a:spcPts val="3281"/>
              </a:lnSpc>
              <a:buNone/>
            </a:pPr>
            <a:r>
              <a:rPr lang="en-US" sz="2624" dirty="0">
                <a:solidFill>
                  <a:srgbClr val="272525"/>
                </a:solidFill>
                <a:latin typeface="Gelasio" pitchFamily="34" charset="0"/>
                <a:ea typeface="Gelasio" pitchFamily="34" charset="-122"/>
                <a:cs typeface="Gelasio" pitchFamily="34" charset="-120"/>
              </a:rPr>
              <a:t>3</a:t>
            </a:r>
            <a:endParaRPr lang="en-US" sz="2624" dirty="0"/>
          </a:p>
        </p:txBody>
      </p:sp>
      <p:sp>
        <p:nvSpPr>
          <p:cNvPr id="15" name="Text 12"/>
          <p:cNvSpPr/>
          <p:nvPr/>
        </p:nvSpPr>
        <p:spPr>
          <a:xfrm>
            <a:off x="7041713" y="5692140"/>
            <a:ext cx="2499360" cy="347186"/>
          </a:xfrm>
          <a:prstGeom prst="rect">
            <a:avLst/>
          </a:prstGeom>
          <a:noFill/>
          <a:ln/>
        </p:spPr>
        <p:txBody>
          <a:bodyPr wrap="none" rtlCol="0" anchor="t"/>
          <a:lstStyle/>
          <a:p>
            <a:pPr indent="0" marL="0">
              <a:lnSpc>
                <a:spcPts val="2734"/>
              </a:lnSpc>
              <a:buNone/>
            </a:pPr>
            <a:r>
              <a:rPr lang="en-US" sz="2187" dirty="0">
                <a:solidFill>
                  <a:srgbClr val="272525"/>
                </a:solidFill>
                <a:latin typeface="Gelasio" pitchFamily="34" charset="0"/>
                <a:ea typeface="Gelasio" pitchFamily="34" charset="-122"/>
                <a:cs typeface="Gelasio" pitchFamily="34" charset="-120"/>
              </a:rPr>
              <a:t>Analyse des données</a:t>
            </a:r>
            <a:endParaRPr lang="en-US" sz="2187" dirty="0"/>
          </a:p>
        </p:txBody>
      </p:sp>
      <p:sp>
        <p:nvSpPr>
          <p:cNvPr id="16" name="Text 13"/>
          <p:cNvSpPr/>
          <p:nvPr/>
        </p:nvSpPr>
        <p:spPr>
          <a:xfrm>
            <a:off x="7041713" y="6261497"/>
            <a:ext cx="6755487" cy="355402"/>
          </a:xfrm>
          <a:prstGeom prst="rect">
            <a:avLst/>
          </a:prstGeom>
          <a:noFill/>
          <a:ln/>
        </p:spPr>
        <p:txBody>
          <a:bodyPr wrap="non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Analysez vos données pour mieux comprendre votre production.</a:t>
            </a:r>
            <a:endParaRPr lang="en-US" sz="1750" dirty="0"/>
          </a:p>
        </p:txBody>
      </p:sp>
      <p:pic>
        <p:nvPicPr>
          <p:cNvPr id="17" name="Image 1" descr="preencoded.png">    </p:cNvPr>
          <p:cNvPicPr>
            <a:picLocks noChangeAspect="1"/>
          </p:cNvPicPr>
          <p:nvPr/>
        </p:nvPicPr>
        <p:blipFill>
          <a:blip r:embed="rId2"/>
          <a:stretch>
            <a:fillRect/>
          </a:stretch>
        </p:blipFill>
        <p:spPr>
          <a:xfrm>
            <a:off x="0" y="0"/>
            <a:ext cx="5486400" cy="82296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037993" y="1713905"/>
            <a:ext cx="7711440" cy="694373"/>
          </a:xfrm>
          <a:prstGeom prst="rect">
            <a:avLst/>
          </a:prstGeom>
          <a:noFill/>
          <a:ln/>
        </p:spPr>
        <p:txBody>
          <a:bodyPr wrap="non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1.d Réseaux et communications</a:t>
            </a:r>
            <a:endParaRPr lang="en-US" sz="4374" dirty="0"/>
          </a:p>
        </p:txBody>
      </p:sp>
      <p:sp>
        <p:nvSpPr>
          <p:cNvPr id="5" name="Shape 2"/>
          <p:cNvSpPr/>
          <p:nvPr/>
        </p:nvSpPr>
        <p:spPr>
          <a:xfrm>
            <a:off x="2037993" y="3185874"/>
            <a:ext cx="10554414" cy="44410"/>
          </a:xfrm>
          <a:prstGeom prst="rect">
            <a:avLst/>
          </a:prstGeom>
          <a:solidFill>
            <a:srgbClr val="D1D1C7"/>
          </a:solidFill>
          <a:ln/>
        </p:spPr>
      </p:sp>
      <p:sp>
        <p:nvSpPr>
          <p:cNvPr id="6" name="Shape 3"/>
          <p:cNvSpPr/>
          <p:nvPr/>
        </p:nvSpPr>
        <p:spPr>
          <a:xfrm>
            <a:off x="3700760" y="3185874"/>
            <a:ext cx="44410" cy="777597"/>
          </a:xfrm>
          <a:prstGeom prst="rect">
            <a:avLst/>
          </a:prstGeom>
          <a:solidFill>
            <a:srgbClr val="D1D1C7"/>
          </a:solidFill>
          <a:ln/>
        </p:spPr>
      </p:sp>
      <p:sp>
        <p:nvSpPr>
          <p:cNvPr id="7" name="Shape 4"/>
          <p:cNvSpPr/>
          <p:nvPr/>
        </p:nvSpPr>
        <p:spPr>
          <a:xfrm>
            <a:off x="3473053" y="2935962"/>
            <a:ext cx="499943" cy="499943"/>
          </a:xfrm>
          <a:prstGeom prst="roundRect">
            <a:avLst>
              <a:gd name="adj" fmla="val 20000"/>
            </a:avLst>
          </a:prstGeom>
          <a:solidFill>
            <a:srgbClr val="E8E8E3"/>
          </a:solidFill>
          <a:ln w="13811">
            <a:solidFill>
              <a:srgbClr val="D1D1C7"/>
            </a:solidFill>
            <a:prstDash val="solid"/>
          </a:ln>
        </p:spPr>
      </p:sp>
      <p:sp>
        <p:nvSpPr>
          <p:cNvPr id="8" name="Text 5"/>
          <p:cNvSpPr/>
          <p:nvPr/>
        </p:nvSpPr>
        <p:spPr>
          <a:xfrm>
            <a:off x="3650575" y="2977634"/>
            <a:ext cx="144780" cy="416481"/>
          </a:xfrm>
          <a:prstGeom prst="rect">
            <a:avLst/>
          </a:prstGeom>
          <a:noFill/>
          <a:ln/>
        </p:spPr>
        <p:txBody>
          <a:bodyPr wrap="none" rtlCol="0" anchor="t"/>
          <a:lstStyle/>
          <a:p>
            <a:pPr algn="ctr" indent="0" marL="0">
              <a:lnSpc>
                <a:spcPts val="3281"/>
              </a:lnSpc>
              <a:buNone/>
            </a:pPr>
            <a:r>
              <a:rPr lang="en-US" sz="2624" dirty="0">
                <a:solidFill>
                  <a:srgbClr val="272525"/>
                </a:solidFill>
                <a:latin typeface="Gelasio" pitchFamily="34" charset="0"/>
                <a:ea typeface="Gelasio" pitchFamily="34" charset="-122"/>
                <a:cs typeface="Gelasio" pitchFamily="34" charset="-120"/>
              </a:rPr>
              <a:t>1</a:t>
            </a:r>
            <a:endParaRPr lang="en-US" sz="2624" dirty="0"/>
          </a:p>
        </p:txBody>
      </p:sp>
      <p:sp>
        <p:nvSpPr>
          <p:cNvPr id="9" name="Text 6"/>
          <p:cNvSpPr/>
          <p:nvPr/>
        </p:nvSpPr>
        <p:spPr>
          <a:xfrm>
            <a:off x="2260163" y="4185761"/>
            <a:ext cx="2925604" cy="694373"/>
          </a:xfrm>
          <a:prstGeom prst="rect">
            <a:avLst/>
          </a:prstGeom>
          <a:noFill/>
          <a:ln/>
        </p:spPr>
        <p:txBody>
          <a:bodyPr wrap="square" rtlCol="0" anchor="t"/>
          <a:lstStyle/>
          <a:p>
            <a:pPr algn="ctr" indent="0" marL="0">
              <a:lnSpc>
                <a:spcPts val="2734"/>
              </a:lnSpc>
              <a:buNone/>
            </a:pPr>
            <a:r>
              <a:rPr lang="en-US" sz="2187" dirty="0">
                <a:solidFill>
                  <a:srgbClr val="272525"/>
                </a:solidFill>
                <a:latin typeface="Gelasio" pitchFamily="34" charset="0"/>
                <a:ea typeface="Gelasio" pitchFamily="34" charset="-122"/>
                <a:cs typeface="Gelasio" pitchFamily="34" charset="-120"/>
              </a:rPr>
              <a:t>Réseaux locaux et étendus</a:t>
            </a:r>
            <a:endParaRPr lang="en-US" sz="2187" dirty="0"/>
          </a:p>
        </p:txBody>
      </p:sp>
      <p:sp>
        <p:nvSpPr>
          <p:cNvPr id="10" name="Text 7"/>
          <p:cNvSpPr/>
          <p:nvPr/>
        </p:nvSpPr>
        <p:spPr>
          <a:xfrm>
            <a:off x="2260163" y="5102304"/>
            <a:ext cx="2925604" cy="1066205"/>
          </a:xfrm>
          <a:prstGeom prst="rect">
            <a:avLst/>
          </a:prstGeom>
          <a:noFill/>
          <a:ln/>
        </p:spPr>
        <p:txBody>
          <a:bodyPr wrap="square" rtlCol="0" anchor="t"/>
          <a:lstStyle/>
          <a:p>
            <a:pPr algn="ctr" indent="0" marL="0">
              <a:lnSpc>
                <a:spcPts val="2799"/>
              </a:lnSpc>
              <a:buNone/>
            </a:pPr>
            <a:r>
              <a:rPr lang="en-US" sz="1750" dirty="0">
                <a:solidFill>
                  <a:srgbClr val="272525"/>
                </a:solidFill>
                <a:latin typeface="Lato" pitchFamily="34" charset="0"/>
                <a:ea typeface="Lato" pitchFamily="34" charset="-122"/>
                <a:cs typeface="Lato" pitchFamily="34" charset="-120"/>
              </a:rPr>
              <a:t>Connectez tous vos systèmes avec des réseaux locaux et étendus.</a:t>
            </a:r>
            <a:endParaRPr lang="en-US" sz="1750" dirty="0"/>
          </a:p>
        </p:txBody>
      </p:sp>
      <p:sp>
        <p:nvSpPr>
          <p:cNvPr id="11" name="Shape 8"/>
          <p:cNvSpPr/>
          <p:nvPr/>
        </p:nvSpPr>
        <p:spPr>
          <a:xfrm>
            <a:off x="7292876" y="3185874"/>
            <a:ext cx="44410" cy="777597"/>
          </a:xfrm>
          <a:prstGeom prst="rect">
            <a:avLst/>
          </a:prstGeom>
          <a:solidFill>
            <a:srgbClr val="D1D1C7"/>
          </a:solidFill>
          <a:ln/>
        </p:spPr>
      </p:sp>
      <p:sp>
        <p:nvSpPr>
          <p:cNvPr id="12" name="Shape 9"/>
          <p:cNvSpPr/>
          <p:nvPr/>
        </p:nvSpPr>
        <p:spPr>
          <a:xfrm>
            <a:off x="7065169" y="2935962"/>
            <a:ext cx="499943" cy="499943"/>
          </a:xfrm>
          <a:prstGeom prst="roundRect">
            <a:avLst>
              <a:gd name="adj" fmla="val 20000"/>
            </a:avLst>
          </a:prstGeom>
          <a:solidFill>
            <a:srgbClr val="E8E8E3"/>
          </a:solidFill>
          <a:ln w="13811">
            <a:solidFill>
              <a:srgbClr val="D1D1C7"/>
            </a:solidFill>
            <a:prstDash val="solid"/>
          </a:ln>
        </p:spPr>
      </p:sp>
      <p:sp>
        <p:nvSpPr>
          <p:cNvPr id="13" name="Text 10"/>
          <p:cNvSpPr/>
          <p:nvPr/>
        </p:nvSpPr>
        <p:spPr>
          <a:xfrm>
            <a:off x="7219831" y="2977634"/>
            <a:ext cx="190500" cy="416481"/>
          </a:xfrm>
          <a:prstGeom prst="rect">
            <a:avLst/>
          </a:prstGeom>
          <a:noFill/>
          <a:ln/>
        </p:spPr>
        <p:txBody>
          <a:bodyPr wrap="none" rtlCol="0" anchor="t"/>
          <a:lstStyle/>
          <a:p>
            <a:pPr algn="ctr" indent="0" marL="0">
              <a:lnSpc>
                <a:spcPts val="3281"/>
              </a:lnSpc>
              <a:buNone/>
            </a:pPr>
            <a:r>
              <a:rPr lang="en-US" sz="2624" dirty="0">
                <a:solidFill>
                  <a:srgbClr val="272525"/>
                </a:solidFill>
                <a:latin typeface="Gelasio" pitchFamily="34" charset="0"/>
                <a:ea typeface="Gelasio" pitchFamily="34" charset="-122"/>
                <a:cs typeface="Gelasio" pitchFamily="34" charset="-120"/>
              </a:rPr>
              <a:t>2</a:t>
            </a:r>
            <a:endParaRPr lang="en-US" sz="2624" dirty="0"/>
          </a:p>
        </p:txBody>
      </p:sp>
      <p:sp>
        <p:nvSpPr>
          <p:cNvPr id="14" name="Text 11"/>
          <p:cNvSpPr/>
          <p:nvPr/>
        </p:nvSpPr>
        <p:spPr>
          <a:xfrm>
            <a:off x="6141601" y="4185761"/>
            <a:ext cx="2346960" cy="347186"/>
          </a:xfrm>
          <a:prstGeom prst="rect">
            <a:avLst/>
          </a:prstGeom>
          <a:noFill/>
          <a:ln/>
        </p:spPr>
        <p:txBody>
          <a:bodyPr wrap="none" rtlCol="0" anchor="t"/>
          <a:lstStyle/>
          <a:p>
            <a:pPr algn="ctr" indent="0" marL="0">
              <a:lnSpc>
                <a:spcPts val="2734"/>
              </a:lnSpc>
              <a:buNone/>
            </a:pPr>
            <a:r>
              <a:rPr lang="en-US" sz="2187" dirty="0">
                <a:solidFill>
                  <a:srgbClr val="272525"/>
                </a:solidFill>
                <a:latin typeface="Gelasio" pitchFamily="34" charset="0"/>
                <a:ea typeface="Gelasio" pitchFamily="34" charset="-122"/>
                <a:cs typeface="Gelasio" pitchFamily="34" charset="-120"/>
              </a:rPr>
              <a:t>Connexions sans fil</a:t>
            </a:r>
            <a:endParaRPr lang="en-US" sz="2187" dirty="0"/>
          </a:p>
        </p:txBody>
      </p:sp>
      <p:sp>
        <p:nvSpPr>
          <p:cNvPr id="15" name="Text 12"/>
          <p:cNvSpPr/>
          <p:nvPr/>
        </p:nvSpPr>
        <p:spPr>
          <a:xfrm>
            <a:off x="5852279" y="4755118"/>
            <a:ext cx="2925723" cy="1066205"/>
          </a:xfrm>
          <a:prstGeom prst="rect">
            <a:avLst/>
          </a:prstGeom>
          <a:noFill/>
          <a:ln/>
        </p:spPr>
        <p:txBody>
          <a:bodyPr wrap="square" rtlCol="0" anchor="t"/>
          <a:lstStyle/>
          <a:p>
            <a:pPr algn="ctr" indent="0" marL="0">
              <a:lnSpc>
                <a:spcPts val="2799"/>
              </a:lnSpc>
              <a:buNone/>
            </a:pPr>
            <a:r>
              <a:rPr lang="en-US" sz="1750" dirty="0">
                <a:solidFill>
                  <a:srgbClr val="272525"/>
                </a:solidFill>
                <a:latin typeface="Lato" pitchFamily="34" charset="0"/>
                <a:ea typeface="Lato" pitchFamily="34" charset="-122"/>
                <a:cs typeface="Lato" pitchFamily="34" charset="-120"/>
              </a:rPr>
              <a:t>Pour des communications sans fil entre différents systèmes.</a:t>
            </a:r>
            <a:endParaRPr lang="en-US" sz="1750" dirty="0"/>
          </a:p>
        </p:txBody>
      </p:sp>
      <p:sp>
        <p:nvSpPr>
          <p:cNvPr id="16" name="Shape 13"/>
          <p:cNvSpPr/>
          <p:nvPr/>
        </p:nvSpPr>
        <p:spPr>
          <a:xfrm>
            <a:off x="10885110" y="3185874"/>
            <a:ext cx="44410" cy="777597"/>
          </a:xfrm>
          <a:prstGeom prst="rect">
            <a:avLst/>
          </a:prstGeom>
          <a:solidFill>
            <a:srgbClr val="D1D1C7"/>
          </a:solidFill>
          <a:ln/>
        </p:spPr>
      </p:sp>
      <p:sp>
        <p:nvSpPr>
          <p:cNvPr id="17" name="Shape 14"/>
          <p:cNvSpPr/>
          <p:nvPr/>
        </p:nvSpPr>
        <p:spPr>
          <a:xfrm>
            <a:off x="10657403" y="2935962"/>
            <a:ext cx="499943" cy="499943"/>
          </a:xfrm>
          <a:prstGeom prst="roundRect">
            <a:avLst>
              <a:gd name="adj" fmla="val 20000"/>
            </a:avLst>
          </a:prstGeom>
          <a:solidFill>
            <a:srgbClr val="E8E8E3"/>
          </a:solidFill>
          <a:ln w="13811">
            <a:solidFill>
              <a:srgbClr val="D1D1C7"/>
            </a:solidFill>
            <a:prstDash val="solid"/>
          </a:ln>
        </p:spPr>
      </p:sp>
      <p:sp>
        <p:nvSpPr>
          <p:cNvPr id="18" name="Text 15"/>
          <p:cNvSpPr/>
          <p:nvPr/>
        </p:nvSpPr>
        <p:spPr>
          <a:xfrm>
            <a:off x="10815876" y="2977634"/>
            <a:ext cx="182880" cy="416481"/>
          </a:xfrm>
          <a:prstGeom prst="rect">
            <a:avLst/>
          </a:prstGeom>
          <a:noFill/>
          <a:ln/>
        </p:spPr>
        <p:txBody>
          <a:bodyPr wrap="none" rtlCol="0" anchor="t"/>
          <a:lstStyle/>
          <a:p>
            <a:pPr algn="ctr" indent="0" marL="0">
              <a:lnSpc>
                <a:spcPts val="3281"/>
              </a:lnSpc>
              <a:buNone/>
            </a:pPr>
            <a:r>
              <a:rPr lang="en-US" sz="2624" dirty="0">
                <a:solidFill>
                  <a:srgbClr val="272525"/>
                </a:solidFill>
                <a:latin typeface="Gelasio" pitchFamily="34" charset="0"/>
                <a:ea typeface="Gelasio" pitchFamily="34" charset="-122"/>
                <a:cs typeface="Gelasio" pitchFamily="34" charset="-120"/>
              </a:rPr>
              <a:t>3</a:t>
            </a:r>
            <a:endParaRPr lang="en-US" sz="2624" dirty="0"/>
          </a:p>
        </p:txBody>
      </p:sp>
      <p:sp>
        <p:nvSpPr>
          <p:cNvPr id="19" name="Text 16"/>
          <p:cNvSpPr/>
          <p:nvPr/>
        </p:nvSpPr>
        <p:spPr>
          <a:xfrm>
            <a:off x="9444514" y="4185761"/>
            <a:ext cx="2925723" cy="1041559"/>
          </a:xfrm>
          <a:prstGeom prst="rect">
            <a:avLst/>
          </a:prstGeom>
          <a:noFill/>
          <a:ln/>
        </p:spPr>
        <p:txBody>
          <a:bodyPr wrap="square" rtlCol="0" anchor="t"/>
          <a:lstStyle/>
          <a:p>
            <a:pPr algn="ctr" indent="0" marL="0">
              <a:lnSpc>
                <a:spcPts val="2734"/>
              </a:lnSpc>
              <a:buNone/>
            </a:pPr>
            <a:r>
              <a:rPr lang="en-US" sz="2187" dirty="0">
                <a:solidFill>
                  <a:srgbClr val="272525"/>
                </a:solidFill>
                <a:latin typeface="Gelasio" pitchFamily="34" charset="0"/>
                <a:ea typeface="Gelasio" pitchFamily="34" charset="-122"/>
                <a:cs typeface="Gelasio" pitchFamily="34" charset="-120"/>
              </a:rPr>
              <a:t>Protocoles de communication spécifiques à l'industrie</a:t>
            </a:r>
            <a:endParaRPr lang="en-US" sz="2187" dirty="0"/>
          </a:p>
        </p:txBody>
      </p:sp>
      <p:sp>
        <p:nvSpPr>
          <p:cNvPr id="20" name="Text 17"/>
          <p:cNvSpPr/>
          <p:nvPr/>
        </p:nvSpPr>
        <p:spPr>
          <a:xfrm>
            <a:off x="9444514" y="5449491"/>
            <a:ext cx="2925723" cy="1066205"/>
          </a:xfrm>
          <a:prstGeom prst="rect">
            <a:avLst/>
          </a:prstGeom>
          <a:noFill/>
          <a:ln/>
        </p:spPr>
        <p:txBody>
          <a:bodyPr wrap="square" rtlCol="0" anchor="t"/>
          <a:lstStyle/>
          <a:p>
            <a:pPr algn="ctr" indent="0" marL="0">
              <a:lnSpc>
                <a:spcPts val="2799"/>
              </a:lnSpc>
              <a:buNone/>
            </a:pPr>
            <a:r>
              <a:rPr lang="en-US" sz="1750" dirty="0">
                <a:solidFill>
                  <a:srgbClr val="272525"/>
                </a:solidFill>
                <a:latin typeface="Lato" pitchFamily="34" charset="0"/>
                <a:ea typeface="Lato" pitchFamily="34" charset="-122"/>
                <a:cs typeface="Lato" pitchFamily="34" charset="-120"/>
              </a:rPr>
              <a:t>Adaptez vos protocoles de communication à votre industrie.</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037993" y="1315879"/>
            <a:ext cx="5897880" cy="694373"/>
          </a:xfrm>
          <a:prstGeom prst="rect">
            <a:avLst/>
          </a:prstGeom>
          <a:noFill/>
          <a:ln/>
        </p:spPr>
        <p:txBody>
          <a:bodyPr wrap="non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2. Ressources humaines</a:t>
            </a:r>
            <a:endParaRPr lang="en-US" sz="4374" dirty="0"/>
          </a:p>
        </p:txBody>
      </p:sp>
      <p:sp>
        <p:nvSpPr>
          <p:cNvPr id="5" name="Text 2"/>
          <p:cNvSpPr/>
          <p:nvPr/>
        </p:nvSpPr>
        <p:spPr>
          <a:xfrm>
            <a:off x="2037993" y="2565678"/>
            <a:ext cx="2232065" cy="2498884"/>
          </a:xfrm>
          <a:prstGeom prst="rect">
            <a:avLst/>
          </a:prstGeom>
          <a:noFill/>
          <a:ln/>
        </p:spPr>
        <p:txBody>
          <a:bodyPr wrap="square" rtlCol="0" anchor="t"/>
          <a:lstStyle/>
          <a:p>
            <a:pPr indent="0" marL="0">
              <a:lnSpc>
                <a:spcPts val="3281"/>
              </a:lnSpc>
              <a:buNone/>
            </a:pPr>
            <a:r>
              <a:rPr lang="en-US" sz="2624" dirty="0">
                <a:solidFill>
                  <a:srgbClr val="312F2B"/>
                </a:solidFill>
                <a:latin typeface="Gelasio" pitchFamily="34" charset="0"/>
                <a:ea typeface="Gelasio" pitchFamily="34" charset="-122"/>
                <a:cs typeface="Gelasio" pitchFamily="34" charset="-120"/>
              </a:rPr>
              <a:t>Professionnels des technologies de l'information (TI)</a:t>
            </a:r>
            <a:endParaRPr lang="en-US" sz="2624" dirty="0"/>
          </a:p>
        </p:txBody>
      </p:sp>
      <p:sp>
        <p:nvSpPr>
          <p:cNvPr id="6" name="Text 3"/>
          <p:cNvSpPr/>
          <p:nvPr/>
        </p:nvSpPr>
        <p:spPr>
          <a:xfrm>
            <a:off x="2393394" y="5314474"/>
            <a:ext cx="1876663"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272525"/>
                </a:solidFill>
                <a:latin typeface="Lato" pitchFamily="34" charset="0"/>
                <a:ea typeface="Lato" pitchFamily="34" charset="-122"/>
                <a:cs typeface="Lato" pitchFamily="34" charset="-120"/>
              </a:rPr>
              <a:t>Gérer les systèmes</a:t>
            </a:r>
            <a:endParaRPr lang="en-US" sz="1750" dirty="0"/>
          </a:p>
        </p:txBody>
      </p:sp>
      <p:sp>
        <p:nvSpPr>
          <p:cNvPr id="7" name="Text 4"/>
          <p:cNvSpPr/>
          <p:nvPr/>
        </p:nvSpPr>
        <p:spPr>
          <a:xfrm>
            <a:off x="2393394" y="5758696"/>
            <a:ext cx="1876663" cy="1066205"/>
          </a:xfrm>
          <a:prstGeom prst="rect">
            <a:avLst/>
          </a:prstGeom>
          <a:noFill/>
          <a:ln/>
        </p:spPr>
        <p:txBody>
          <a:bodyPr wrap="square" rtlCol="0" anchor="t"/>
          <a:lstStyle/>
          <a:p>
            <a:pPr algn="l" marL="342900" indent="-342900">
              <a:lnSpc>
                <a:spcPts val="2799"/>
              </a:lnSpc>
              <a:buSzPct val="100000"/>
              <a:buChar char="•"/>
            </a:pPr>
            <a:r>
              <a:rPr lang="en-US" sz="1750" dirty="0">
                <a:solidFill>
                  <a:srgbClr val="272525"/>
                </a:solidFill>
                <a:latin typeface="Lato" pitchFamily="34" charset="0"/>
                <a:ea typeface="Lato" pitchFamily="34" charset="-122"/>
                <a:cs typeface="Lato" pitchFamily="34" charset="-120"/>
              </a:rPr>
              <a:t>Surveiller les performances des systèmes</a:t>
            </a:r>
            <a:endParaRPr lang="en-US" sz="1750" dirty="0"/>
          </a:p>
        </p:txBody>
      </p:sp>
      <p:sp>
        <p:nvSpPr>
          <p:cNvPr id="8" name="Text 5"/>
          <p:cNvSpPr/>
          <p:nvPr/>
        </p:nvSpPr>
        <p:spPr>
          <a:xfrm>
            <a:off x="4819650" y="2565678"/>
            <a:ext cx="2232065" cy="416481"/>
          </a:xfrm>
          <a:prstGeom prst="rect">
            <a:avLst/>
          </a:prstGeom>
          <a:noFill/>
          <a:ln/>
        </p:spPr>
        <p:txBody>
          <a:bodyPr wrap="none" rtlCol="0" anchor="t"/>
          <a:lstStyle/>
          <a:p>
            <a:pPr indent="0" marL="0">
              <a:lnSpc>
                <a:spcPts val="3281"/>
              </a:lnSpc>
              <a:buNone/>
            </a:pPr>
            <a:r>
              <a:rPr lang="en-US" sz="2624" dirty="0">
                <a:solidFill>
                  <a:srgbClr val="312F2B"/>
                </a:solidFill>
                <a:latin typeface="Gelasio" pitchFamily="34" charset="0"/>
                <a:ea typeface="Gelasio" pitchFamily="34" charset="-122"/>
                <a:cs typeface="Gelasio" pitchFamily="34" charset="-120"/>
              </a:rPr>
              <a:t>Ingénieurs</a:t>
            </a:r>
            <a:endParaRPr lang="en-US" sz="2624" dirty="0"/>
          </a:p>
        </p:txBody>
      </p:sp>
      <p:sp>
        <p:nvSpPr>
          <p:cNvPr id="9" name="Text 6"/>
          <p:cNvSpPr/>
          <p:nvPr/>
        </p:nvSpPr>
        <p:spPr>
          <a:xfrm>
            <a:off x="5175052" y="3232071"/>
            <a:ext cx="1876663" cy="1066205"/>
          </a:xfrm>
          <a:prstGeom prst="rect">
            <a:avLst/>
          </a:prstGeom>
          <a:noFill/>
          <a:ln/>
        </p:spPr>
        <p:txBody>
          <a:bodyPr wrap="square" rtlCol="0" anchor="t"/>
          <a:lstStyle/>
          <a:p>
            <a:pPr algn="l" marL="342900" indent="-342900">
              <a:lnSpc>
                <a:spcPts val="2799"/>
              </a:lnSpc>
              <a:buSzPct val="100000"/>
              <a:buChar char="•"/>
            </a:pPr>
            <a:r>
              <a:rPr lang="en-US" sz="1750" dirty="0">
                <a:solidFill>
                  <a:srgbClr val="272525"/>
                </a:solidFill>
                <a:latin typeface="Lato" pitchFamily="34" charset="0"/>
                <a:ea typeface="Lato" pitchFamily="34" charset="-122"/>
                <a:cs typeface="Lato" pitchFamily="34" charset="-120"/>
              </a:rPr>
              <a:t>Planifier les processus industriels</a:t>
            </a:r>
            <a:endParaRPr lang="en-US" sz="1750" dirty="0"/>
          </a:p>
        </p:txBody>
      </p:sp>
      <p:sp>
        <p:nvSpPr>
          <p:cNvPr id="10" name="Text 7"/>
          <p:cNvSpPr/>
          <p:nvPr/>
        </p:nvSpPr>
        <p:spPr>
          <a:xfrm>
            <a:off x="5175052" y="4387096"/>
            <a:ext cx="1876663" cy="1066205"/>
          </a:xfrm>
          <a:prstGeom prst="rect">
            <a:avLst/>
          </a:prstGeom>
          <a:noFill/>
          <a:ln/>
        </p:spPr>
        <p:txBody>
          <a:bodyPr wrap="square" rtlCol="0" anchor="t"/>
          <a:lstStyle/>
          <a:p>
            <a:pPr algn="l" marL="342900" indent="-342900">
              <a:lnSpc>
                <a:spcPts val="2799"/>
              </a:lnSpc>
              <a:buSzPct val="100000"/>
              <a:buChar char="•"/>
            </a:pPr>
            <a:r>
              <a:rPr lang="en-US" sz="1750" dirty="0">
                <a:solidFill>
                  <a:srgbClr val="272525"/>
                </a:solidFill>
                <a:latin typeface="Lato" pitchFamily="34" charset="0"/>
                <a:ea typeface="Lato" pitchFamily="34" charset="-122"/>
                <a:cs typeface="Lato" pitchFamily="34" charset="-120"/>
              </a:rPr>
              <a:t>Concevoir des produits et des machines</a:t>
            </a:r>
            <a:endParaRPr lang="en-US" sz="1750" dirty="0"/>
          </a:p>
        </p:txBody>
      </p:sp>
      <p:sp>
        <p:nvSpPr>
          <p:cNvPr id="11" name="Text 8"/>
          <p:cNvSpPr/>
          <p:nvPr/>
        </p:nvSpPr>
        <p:spPr>
          <a:xfrm>
            <a:off x="7601307" y="2565678"/>
            <a:ext cx="2232065" cy="416481"/>
          </a:xfrm>
          <a:prstGeom prst="rect">
            <a:avLst/>
          </a:prstGeom>
          <a:noFill/>
          <a:ln/>
        </p:spPr>
        <p:txBody>
          <a:bodyPr wrap="none" rtlCol="0" anchor="t"/>
          <a:lstStyle/>
          <a:p>
            <a:pPr indent="0" marL="0">
              <a:lnSpc>
                <a:spcPts val="3281"/>
              </a:lnSpc>
              <a:buNone/>
            </a:pPr>
            <a:r>
              <a:rPr lang="en-US" sz="2624" dirty="0">
                <a:solidFill>
                  <a:srgbClr val="312F2B"/>
                </a:solidFill>
                <a:latin typeface="Gelasio" pitchFamily="34" charset="0"/>
                <a:ea typeface="Gelasio" pitchFamily="34" charset="-122"/>
                <a:cs typeface="Gelasio" pitchFamily="34" charset="-120"/>
              </a:rPr>
              <a:t>Opérateurs</a:t>
            </a:r>
            <a:endParaRPr lang="en-US" sz="2624" dirty="0"/>
          </a:p>
        </p:txBody>
      </p:sp>
      <p:sp>
        <p:nvSpPr>
          <p:cNvPr id="12" name="Text 9"/>
          <p:cNvSpPr/>
          <p:nvPr/>
        </p:nvSpPr>
        <p:spPr>
          <a:xfrm>
            <a:off x="7956709" y="3232071"/>
            <a:ext cx="1876663" cy="710803"/>
          </a:xfrm>
          <a:prstGeom prst="rect">
            <a:avLst/>
          </a:prstGeom>
          <a:noFill/>
          <a:ln/>
        </p:spPr>
        <p:txBody>
          <a:bodyPr wrap="square" rtlCol="0" anchor="t"/>
          <a:lstStyle/>
          <a:p>
            <a:pPr algn="l" marL="342900" indent="-342900">
              <a:lnSpc>
                <a:spcPts val="2799"/>
              </a:lnSpc>
              <a:buSzPct val="100000"/>
              <a:buChar char="•"/>
            </a:pPr>
            <a:r>
              <a:rPr lang="en-US" sz="1750" dirty="0">
                <a:solidFill>
                  <a:srgbClr val="272525"/>
                </a:solidFill>
                <a:latin typeface="Lato" pitchFamily="34" charset="0"/>
                <a:ea typeface="Lato" pitchFamily="34" charset="-122"/>
                <a:cs typeface="Lato" pitchFamily="34" charset="-120"/>
              </a:rPr>
              <a:t>Surveiller les machines</a:t>
            </a:r>
            <a:endParaRPr lang="en-US" sz="1750" dirty="0"/>
          </a:p>
        </p:txBody>
      </p:sp>
      <p:sp>
        <p:nvSpPr>
          <p:cNvPr id="13" name="Text 10"/>
          <p:cNvSpPr/>
          <p:nvPr/>
        </p:nvSpPr>
        <p:spPr>
          <a:xfrm>
            <a:off x="7956709" y="4031694"/>
            <a:ext cx="1876663" cy="710803"/>
          </a:xfrm>
          <a:prstGeom prst="rect">
            <a:avLst/>
          </a:prstGeom>
          <a:noFill/>
          <a:ln/>
        </p:spPr>
        <p:txBody>
          <a:bodyPr wrap="square" rtlCol="0" anchor="t"/>
          <a:lstStyle/>
          <a:p>
            <a:pPr algn="l" marL="342900" indent="-342900">
              <a:lnSpc>
                <a:spcPts val="2799"/>
              </a:lnSpc>
              <a:buSzPct val="100000"/>
              <a:buChar char="•"/>
            </a:pPr>
            <a:r>
              <a:rPr lang="en-US" sz="1750" dirty="0">
                <a:solidFill>
                  <a:srgbClr val="272525"/>
                </a:solidFill>
                <a:latin typeface="Lato" pitchFamily="34" charset="0"/>
                <a:ea typeface="Lato" pitchFamily="34" charset="-122"/>
                <a:cs typeface="Lato" pitchFamily="34" charset="-120"/>
              </a:rPr>
              <a:t>Surveiller la qualité de la production</a:t>
            </a:r>
            <a:endParaRPr lang="en-US" sz="1750" dirty="0"/>
          </a:p>
        </p:txBody>
      </p:sp>
      <p:sp>
        <p:nvSpPr>
          <p:cNvPr id="14" name="Text 11"/>
          <p:cNvSpPr/>
          <p:nvPr/>
        </p:nvSpPr>
        <p:spPr>
          <a:xfrm>
            <a:off x="10382964" y="2565678"/>
            <a:ext cx="2232065" cy="832961"/>
          </a:xfrm>
          <a:prstGeom prst="rect">
            <a:avLst/>
          </a:prstGeom>
          <a:noFill/>
          <a:ln/>
        </p:spPr>
        <p:txBody>
          <a:bodyPr wrap="square" rtlCol="0" anchor="t"/>
          <a:lstStyle/>
          <a:p>
            <a:pPr indent="0" marL="0">
              <a:lnSpc>
                <a:spcPts val="3281"/>
              </a:lnSpc>
              <a:buNone/>
            </a:pPr>
            <a:r>
              <a:rPr lang="en-US" sz="2624" dirty="0">
                <a:solidFill>
                  <a:srgbClr val="312F2B"/>
                </a:solidFill>
                <a:latin typeface="Gelasio" pitchFamily="34" charset="0"/>
                <a:ea typeface="Gelasio" pitchFamily="34" charset="-122"/>
                <a:cs typeface="Gelasio" pitchFamily="34" charset="-120"/>
              </a:rPr>
              <a:t>Gestionnaires de projet</a:t>
            </a:r>
            <a:endParaRPr lang="en-US" sz="2624" dirty="0"/>
          </a:p>
        </p:txBody>
      </p:sp>
      <p:sp>
        <p:nvSpPr>
          <p:cNvPr id="15" name="Text 12"/>
          <p:cNvSpPr/>
          <p:nvPr/>
        </p:nvSpPr>
        <p:spPr>
          <a:xfrm>
            <a:off x="10738366" y="3648551"/>
            <a:ext cx="1876663" cy="1421606"/>
          </a:xfrm>
          <a:prstGeom prst="rect">
            <a:avLst/>
          </a:prstGeom>
          <a:noFill/>
          <a:ln/>
        </p:spPr>
        <p:txBody>
          <a:bodyPr wrap="square" rtlCol="0" anchor="t"/>
          <a:lstStyle/>
          <a:p>
            <a:pPr algn="l" marL="342900" indent="-342900">
              <a:lnSpc>
                <a:spcPts val="2799"/>
              </a:lnSpc>
              <a:buSzPct val="100000"/>
              <a:buChar char="•"/>
            </a:pPr>
            <a:r>
              <a:rPr lang="en-US" sz="1750" dirty="0">
                <a:solidFill>
                  <a:srgbClr val="272525"/>
                </a:solidFill>
                <a:latin typeface="Lato" pitchFamily="34" charset="0"/>
                <a:ea typeface="Lato" pitchFamily="34" charset="-122"/>
                <a:cs typeface="Lato" pitchFamily="34" charset="-120"/>
              </a:rPr>
              <a:t>Surveiller les projets de développement de logiciels</a:t>
            </a:r>
            <a:endParaRPr lang="en-US" sz="1750" dirty="0"/>
          </a:p>
        </p:txBody>
      </p:sp>
      <p:sp>
        <p:nvSpPr>
          <p:cNvPr id="16" name="Text 13"/>
          <p:cNvSpPr/>
          <p:nvPr/>
        </p:nvSpPr>
        <p:spPr>
          <a:xfrm>
            <a:off x="10738366" y="5158978"/>
            <a:ext cx="1876663" cy="1421606"/>
          </a:xfrm>
          <a:prstGeom prst="rect">
            <a:avLst/>
          </a:prstGeom>
          <a:noFill/>
          <a:ln/>
        </p:spPr>
        <p:txBody>
          <a:bodyPr wrap="square" rtlCol="0" anchor="t"/>
          <a:lstStyle/>
          <a:p>
            <a:pPr algn="l" marL="342900" indent="-342900">
              <a:lnSpc>
                <a:spcPts val="2799"/>
              </a:lnSpc>
              <a:buSzPct val="100000"/>
              <a:buChar char="•"/>
            </a:pPr>
            <a:r>
              <a:rPr lang="en-US" sz="1750" dirty="0">
                <a:solidFill>
                  <a:srgbClr val="272525"/>
                </a:solidFill>
                <a:latin typeface="Lato" pitchFamily="34" charset="0"/>
                <a:ea typeface="Lato" pitchFamily="34" charset="-122"/>
                <a:cs typeface="Lato" pitchFamily="34" charset="-120"/>
              </a:rPr>
              <a:t>Coordonner avec les autres membres de l'équipe</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037993" y="1881426"/>
            <a:ext cx="6522720" cy="694373"/>
          </a:xfrm>
          <a:prstGeom prst="rect">
            <a:avLst/>
          </a:prstGeom>
          <a:noFill/>
          <a:ln/>
        </p:spPr>
        <p:txBody>
          <a:bodyPr wrap="non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3. Politiques et procédures</a:t>
            </a:r>
            <a:endParaRPr lang="en-US" sz="4374" dirty="0"/>
          </a:p>
        </p:txBody>
      </p:sp>
      <p:sp>
        <p:nvSpPr>
          <p:cNvPr id="5" name="Shape 2"/>
          <p:cNvSpPr/>
          <p:nvPr/>
        </p:nvSpPr>
        <p:spPr>
          <a:xfrm>
            <a:off x="2037993" y="3020139"/>
            <a:ext cx="10554414" cy="3328035"/>
          </a:xfrm>
          <a:prstGeom prst="roundRect">
            <a:avLst>
              <a:gd name="adj" fmla="val 3004"/>
            </a:avLst>
          </a:prstGeom>
          <a:noFill/>
          <a:ln w="13811">
            <a:solidFill>
              <a:srgbClr val="000000">
                <a:alpha val="8000"/>
              </a:srgbClr>
            </a:solidFill>
            <a:prstDash val="solid"/>
          </a:ln>
        </p:spPr>
      </p:sp>
      <p:sp>
        <p:nvSpPr>
          <p:cNvPr id="6" name="Shape 3"/>
          <p:cNvSpPr/>
          <p:nvPr/>
        </p:nvSpPr>
        <p:spPr>
          <a:xfrm>
            <a:off x="2051804" y="3033951"/>
            <a:ext cx="10526792" cy="992505"/>
          </a:xfrm>
          <a:prstGeom prst="rect">
            <a:avLst/>
          </a:prstGeom>
          <a:solidFill>
            <a:srgbClr val="FFFFFF">
              <a:alpha val="4000"/>
            </a:srgbClr>
          </a:solidFill>
          <a:ln/>
        </p:spPr>
      </p:sp>
      <p:sp>
        <p:nvSpPr>
          <p:cNvPr id="7" name="Text 4"/>
          <p:cNvSpPr/>
          <p:nvPr/>
        </p:nvSpPr>
        <p:spPr>
          <a:xfrm>
            <a:off x="2273975" y="3263741"/>
            <a:ext cx="4145280" cy="347186"/>
          </a:xfrm>
          <a:prstGeom prst="rect">
            <a:avLst/>
          </a:prstGeom>
          <a:noFill/>
          <a:ln/>
        </p:spPr>
        <p:txBody>
          <a:bodyPr wrap="none" rtlCol="0" anchor="t"/>
          <a:lstStyle/>
          <a:p>
            <a:pPr indent="0" marL="0">
              <a:lnSpc>
                <a:spcPts val="2734"/>
              </a:lnSpc>
              <a:buNone/>
            </a:pPr>
            <a:r>
              <a:rPr lang="en-US" sz="2187" dirty="0">
                <a:solidFill>
                  <a:srgbClr val="312F2B"/>
                </a:solidFill>
                <a:latin typeface="Gelasio" pitchFamily="34" charset="0"/>
                <a:ea typeface="Gelasio" pitchFamily="34" charset="-122"/>
                <a:cs typeface="Gelasio" pitchFamily="34" charset="-120"/>
              </a:rPr>
              <a:t>Politiques de sécurité des données</a:t>
            </a:r>
            <a:endParaRPr lang="en-US" sz="2187" dirty="0"/>
          </a:p>
        </p:txBody>
      </p:sp>
      <p:sp>
        <p:nvSpPr>
          <p:cNvPr id="8" name="Text 5"/>
          <p:cNvSpPr/>
          <p:nvPr/>
        </p:nvSpPr>
        <p:spPr>
          <a:xfrm>
            <a:off x="7541181" y="3174802"/>
            <a:ext cx="4815245" cy="710803"/>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Protégez vos informations sensibles et confidentielles.</a:t>
            </a:r>
            <a:endParaRPr lang="en-US" sz="1750" dirty="0"/>
          </a:p>
        </p:txBody>
      </p:sp>
      <p:sp>
        <p:nvSpPr>
          <p:cNvPr id="9" name="Shape 6"/>
          <p:cNvSpPr/>
          <p:nvPr/>
        </p:nvSpPr>
        <p:spPr>
          <a:xfrm>
            <a:off x="2051804" y="4026456"/>
            <a:ext cx="10526792" cy="1153954"/>
          </a:xfrm>
          <a:prstGeom prst="rect">
            <a:avLst/>
          </a:prstGeom>
          <a:solidFill>
            <a:srgbClr val="000000">
              <a:alpha val="4000"/>
            </a:srgbClr>
          </a:solidFill>
          <a:ln/>
        </p:spPr>
      </p:sp>
      <p:sp>
        <p:nvSpPr>
          <p:cNvPr id="10" name="Text 7"/>
          <p:cNvSpPr/>
          <p:nvPr/>
        </p:nvSpPr>
        <p:spPr>
          <a:xfrm>
            <a:off x="2273975" y="4256246"/>
            <a:ext cx="4815245" cy="694373"/>
          </a:xfrm>
          <a:prstGeom prst="rect">
            <a:avLst/>
          </a:prstGeom>
          <a:noFill/>
          <a:ln/>
        </p:spPr>
        <p:txBody>
          <a:bodyPr wrap="square" rtlCol="0" anchor="t"/>
          <a:lstStyle/>
          <a:p>
            <a:pPr indent="0" marL="0">
              <a:lnSpc>
                <a:spcPts val="2734"/>
              </a:lnSpc>
              <a:buNone/>
            </a:pPr>
            <a:r>
              <a:rPr lang="en-US" sz="2187" dirty="0">
                <a:solidFill>
                  <a:srgbClr val="312F2B"/>
                </a:solidFill>
                <a:latin typeface="Gelasio" pitchFamily="34" charset="0"/>
                <a:ea typeface="Gelasio" pitchFamily="34" charset="-122"/>
                <a:cs typeface="Gelasio" pitchFamily="34" charset="-120"/>
              </a:rPr>
              <a:t>Procédures d'accès et d'utilisation des systèmes</a:t>
            </a:r>
            <a:endParaRPr lang="en-US" sz="2187" dirty="0"/>
          </a:p>
        </p:txBody>
      </p:sp>
      <p:sp>
        <p:nvSpPr>
          <p:cNvPr id="11" name="Text 8"/>
          <p:cNvSpPr/>
          <p:nvPr/>
        </p:nvSpPr>
        <p:spPr>
          <a:xfrm>
            <a:off x="7541181" y="4167307"/>
            <a:ext cx="4815245" cy="710803"/>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Assurez un accès sécurisé et complet à vos systèmes.</a:t>
            </a:r>
            <a:endParaRPr lang="en-US" sz="1750" dirty="0"/>
          </a:p>
        </p:txBody>
      </p:sp>
      <p:sp>
        <p:nvSpPr>
          <p:cNvPr id="12" name="Shape 9"/>
          <p:cNvSpPr/>
          <p:nvPr/>
        </p:nvSpPr>
        <p:spPr>
          <a:xfrm>
            <a:off x="2051804" y="5180409"/>
            <a:ext cx="10526792" cy="1153954"/>
          </a:xfrm>
          <a:prstGeom prst="rect">
            <a:avLst/>
          </a:prstGeom>
          <a:solidFill>
            <a:srgbClr val="FFFFFF">
              <a:alpha val="4000"/>
            </a:srgbClr>
          </a:solidFill>
          <a:ln/>
        </p:spPr>
      </p:sp>
      <p:sp>
        <p:nvSpPr>
          <p:cNvPr id="13" name="Text 10"/>
          <p:cNvSpPr/>
          <p:nvPr/>
        </p:nvSpPr>
        <p:spPr>
          <a:xfrm>
            <a:off x="2273975" y="5410200"/>
            <a:ext cx="4815245" cy="694373"/>
          </a:xfrm>
          <a:prstGeom prst="rect">
            <a:avLst/>
          </a:prstGeom>
          <a:noFill/>
          <a:ln/>
        </p:spPr>
        <p:txBody>
          <a:bodyPr wrap="square" rtlCol="0" anchor="t"/>
          <a:lstStyle/>
          <a:p>
            <a:pPr indent="0" marL="0">
              <a:lnSpc>
                <a:spcPts val="2734"/>
              </a:lnSpc>
              <a:buNone/>
            </a:pPr>
            <a:r>
              <a:rPr lang="en-US" sz="2187" dirty="0">
                <a:solidFill>
                  <a:srgbClr val="312F2B"/>
                </a:solidFill>
                <a:latin typeface="Gelasio" pitchFamily="34" charset="0"/>
                <a:ea typeface="Gelasio" pitchFamily="34" charset="-122"/>
                <a:cs typeface="Gelasio" pitchFamily="34" charset="-120"/>
              </a:rPr>
              <a:t>Procédures de sauvegarde et de récupération des données</a:t>
            </a:r>
            <a:endParaRPr lang="en-US" sz="2187" dirty="0"/>
          </a:p>
        </p:txBody>
      </p:sp>
      <p:sp>
        <p:nvSpPr>
          <p:cNvPr id="14" name="Text 11"/>
          <p:cNvSpPr/>
          <p:nvPr/>
        </p:nvSpPr>
        <p:spPr>
          <a:xfrm>
            <a:off x="7541181" y="5321260"/>
            <a:ext cx="4815245" cy="710803"/>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Sauvegardez vos données afin que vous puissiez les récupérer en cas de besoin.</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1386"/>
          </a:xfrm>
          <a:prstGeom prst="rect">
            <a:avLst/>
          </a:prstGeom>
          <a:solidFill>
            <a:srgbClr val="FFFFFF">
              <a:alpha val="75000"/>
            </a:srgbClr>
          </a:solidFill>
          <a:ln w="13216">
            <a:solidFill>
              <a:srgbClr val="FFFFFF">
                <a:alpha val="64000"/>
              </a:srgbClr>
            </a:solidFill>
            <a:prstDash val="solid"/>
          </a:ln>
        </p:spPr>
      </p:sp>
      <p:sp>
        <p:nvSpPr>
          <p:cNvPr id="4" name="Text 1"/>
          <p:cNvSpPr/>
          <p:nvPr/>
        </p:nvSpPr>
        <p:spPr>
          <a:xfrm>
            <a:off x="2275880" y="583406"/>
            <a:ext cx="7635240" cy="662940"/>
          </a:xfrm>
          <a:prstGeom prst="rect">
            <a:avLst/>
          </a:prstGeom>
          <a:noFill/>
          <a:ln/>
        </p:spPr>
        <p:txBody>
          <a:bodyPr wrap="none" rtlCol="0" anchor="t"/>
          <a:lstStyle/>
          <a:p>
            <a:pPr indent="0" marL="0">
              <a:lnSpc>
                <a:spcPts val="5221"/>
              </a:lnSpc>
              <a:buNone/>
            </a:pPr>
            <a:r>
              <a:rPr lang="en-US" sz="4177" dirty="0">
                <a:solidFill>
                  <a:srgbClr val="312F2B"/>
                </a:solidFill>
                <a:latin typeface="Gelasio" pitchFamily="34" charset="0"/>
                <a:ea typeface="Gelasio" pitchFamily="34" charset="-122"/>
                <a:cs typeface="Gelasio" pitchFamily="34" charset="-120"/>
              </a:rPr>
              <a:t>4. Intégration et interopérabilité</a:t>
            </a:r>
            <a:endParaRPr lang="en-US" sz="4177" dirty="0"/>
          </a:p>
        </p:txBody>
      </p:sp>
      <p:pic>
        <p:nvPicPr>
          <p:cNvPr id="5" name="Image 1" descr="preencoded.png">    </p:cNvPr>
          <p:cNvPicPr>
            <a:picLocks noChangeAspect="1"/>
          </p:cNvPicPr>
          <p:nvPr/>
        </p:nvPicPr>
        <p:blipFill>
          <a:blip r:embed="rId2"/>
          <a:stretch>
            <a:fillRect/>
          </a:stretch>
        </p:blipFill>
        <p:spPr>
          <a:xfrm>
            <a:off x="2275880" y="1670685"/>
            <a:ext cx="3147298" cy="3147298"/>
          </a:xfrm>
          <a:prstGeom prst="rect">
            <a:avLst/>
          </a:prstGeom>
        </p:spPr>
      </p:pic>
      <p:sp>
        <p:nvSpPr>
          <p:cNvPr id="6" name="Text 2"/>
          <p:cNvSpPr/>
          <p:nvPr/>
        </p:nvSpPr>
        <p:spPr>
          <a:xfrm>
            <a:off x="2275880" y="5083135"/>
            <a:ext cx="3147298" cy="663178"/>
          </a:xfrm>
          <a:prstGeom prst="rect">
            <a:avLst/>
          </a:prstGeom>
          <a:noFill/>
          <a:ln/>
        </p:spPr>
        <p:txBody>
          <a:bodyPr wrap="square" rtlCol="0" anchor="t"/>
          <a:lstStyle/>
          <a:p>
            <a:pPr algn="ctr" indent="0" marL="0">
              <a:lnSpc>
                <a:spcPts val="2610"/>
              </a:lnSpc>
              <a:buNone/>
            </a:pPr>
            <a:r>
              <a:rPr lang="en-US" sz="2088" dirty="0">
                <a:solidFill>
                  <a:srgbClr val="312F2B"/>
                </a:solidFill>
                <a:latin typeface="Gelasio" pitchFamily="34" charset="0"/>
                <a:ea typeface="Gelasio" pitchFamily="34" charset="-122"/>
                <a:cs typeface="Gelasio" pitchFamily="34" charset="-120"/>
              </a:rPr>
              <a:t>Intégration des systèmes d'entreprise</a:t>
            </a:r>
            <a:endParaRPr lang="en-US" sz="2088" dirty="0"/>
          </a:p>
        </p:txBody>
      </p:sp>
      <p:sp>
        <p:nvSpPr>
          <p:cNvPr id="7" name="Text 3"/>
          <p:cNvSpPr/>
          <p:nvPr/>
        </p:nvSpPr>
        <p:spPr>
          <a:xfrm>
            <a:off x="2275880" y="5958483"/>
            <a:ext cx="3147298" cy="1018342"/>
          </a:xfrm>
          <a:prstGeom prst="rect">
            <a:avLst/>
          </a:prstGeom>
          <a:noFill/>
          <a:ln/>
        </p:spPr>
        <p:txBody>
          <a:bodyPr wrap="square" rtlCol="0" anchor="t"/>
          <a:lstStyle/>
          <a:p>
            <a:pPr algn="ctr" indent="0" marL="0">
              <a:lnSpc>
                <a:spcPts val="2673"/>
              </a:lnSpc>
              <a:buNone/>
            </a:pPr>
            <a:r>
              <a:rPr lang="en-US" sz="1671" dirty="0">
                <a:solidFill>
                  <a:srgbClr val="272525"/>
                </a:solidFill>
                <a:latin typeface="Lato" pitchFamily="34" charset="0"/>
                <a:ea typeface="Lato" pitchFamily="34" charset="-122"/>
                <a:cs typeface="Lato" pitchFamily="34" charset="-120"/>
              </a:rPr>
              <a:t>Assurez l'interopérabilité entre les différents systèmes de l'entreprise.</a:t>
            </a:r>
            <a:endParaRPr lang="en-US" sz="1671" dirty="0"/>
          </a:p>
        </p:txBody>
      </p:sp>
      <p:pic>
        <p:nvPicPr>
          <p:cNvPr id="8" name="Image 2" descr="preencoded.png">    </p:cNvPr>
          <p:cNvPicPr>
            <a:picLocks noChangeAspect="1"/>
          </p:cNvPicPr>
          <p:nvPr/>
        </p:nvPicPr>
        <p:blipFill>
          <a:blip r:embed="rId3"/>
          <a:stretch>
            <a:fillRect/>
          </a:stretch>
        </p:blipFill>
        <p:spPr>
          <a:xfrm>
            <a:off x="5741432" y="1670685"/>
            <a:ext cx="3147298" cy="3147298"/>
          </a:xfrm>
          <a:prstGeom prst="rect">
            <a:avLst/>
          </a:prstGeom>
        </p:spPr>
      </p:pic>
      <p:sp>
        <p:nvSpPr>
          <p:cNvPr id="9" name="Text 4"/>
          <p:cNvSpPr/>
          <p:nvPr/>
        </p:nvSpPr>
        <p:spPr>
          <a:xfrm>
            <a:off x="5741432" y="5083135"/>
            <a:ext cx="3147298" cy="663178"/>
          </a:xfrm>
          <a:prstGeom prst="rect">
            <a:avLst/>
          </a:prstGeom>
          <a:noFill/>
          <a:ln/>
        </p:spPr>
        <p:txBody>
          <a:bodyPr wrap="square" rtlCol="0" anchor="t"/>
          <a:lstStyle/>
          <a:p>
            <a:pPr algn="ctr" indent="0" marL="0">
              <a:lnSpc>
                <a:spcPts val="2610"/>
              </a:lnSpc>
              <a:buNone/>
            </a:pPr>
            <a:r>
              <a:rPr lang="en-US" sz="2088" dirty="0">
                <a:solidFill>
                  <a:srgbClr val="312F2B"/>
                </a:solidFill>
                <a:latin typeface="Gelasio" pitchFamily="34" charset="0"/>
                <a:ea typeface="Gelasio" pitchFamily="34" charset="-122"/>
                <a:cs typeface="Gelasio" pitchFamily="34" charset="-120"/>
              </a:rPr>
              <a:t>Systèmes de partenaires commerciaux</a:t>
            </a:r>
            <a:endParaRPr lang="en-US" sz="2088" dirty="0"/>
          </a:p>
        </p:txBody>
      </p:sp>
      <p:sp>
        <p:nvSpPr>
          <p:cNvPr id="10" name="Text 5"/>
          <p:cNvSpPr/>
          <p:nvPr/>
        </p:nvSpPr>
        <p:spPr>
          <a:xfrm>
            <a:off x="5741432" y="5958483"/>
            <a:ext cx="3147298" cy="1018342"/>
          </a:xfrm>
          <a:prstGeom prst="rect">
            <a:avLst/>
          </a:prstGeom>
          <a:noFill/>
          <a:ln/>
        </p:spPr>
        <p:txBody>
          <a:bodyPr wrap="square" rtlCol="0" anchor="t"/>
          <a:lstStyle/>
          <a:p>
            <a:pPr algn="ctr" indent="0" marL="0">
              <a:lnSpc>
                <a:spcPts val="2673"/>
              </a:lnSpc>
              <a:buNone/>
            </a:pPr>
            <a:r>
              <a:rPr lang="en-US" sz="1671" dirty="0">
                <a:solidFill>
                  <a:srgbClr val="272525"/>
                </a:solidFill>
                <a:latin typeface="Lato" pitchFamily="34" charset="0"/>
                <a:ea typeface="Lato" pitchFamily="34" charset="-122"/>
                <a:cs typeface="Lato" pitchFamily="34" charset="-120"/>
              </a:rPr>
              <a:t>Intégrez les systèmes de vos partenaires commerciaux pour une collaboration efficace.</a:t>
            </a:r>
            <a:endParaRPr lang="en-US" sz="1671" dirty="0"/>
          </a:p>
        </p:txBody>
      </p:sp>
      <p:pic>
        <p:nvPicPr>
          <p:cNvPr id="11" name="Image 3" descr="preencoded.png">    </p:cNvPr>
          <p:cNvPicPr>
            <a:picLocks noChangeAspect="1"/>
          </p:cNvPicPr>
          <p:nvPr/>
        </p:nvPicPr>
        <p:blipFill>
          <a:blip r:embed="rId4"/>
          <a:stretch>
            <a:fillRect/>
          </a:stretch>
        </p:blipFill>
        <p:spPr>
          <a:xfrm>
            <a:off x="9206984" y="1670685"/>
            <a:ext cx="3147417" cy="3147417"/>
          </a:xfrm>
          <a:prstGeom prst="rect">
            <a:avLst/>
          </a:prstGeom>
        </p:spPr>
      </p:pic>
      <p:sp>
        <p:nvSpPr>
          <p:cNvPr id="12" name="Text 6"/>
          <p:cNvSpPr/>
          <p:nvPr/>
        </p:nvSpPr>
        <p:spPr>
          <a:xfrm>
            <a:off x="9206984" y="5083254"/>
            <a:ext cx="3147417" cy="994767"/>
          </a:xfrm>
          <a:prstGeom prst="rect">
            <a:avLst/>
          </a:prstGeom>
          <a:noFill/>
          <a:ln/>
        </p:spPr>
        <p:txBody>
          <a:bodyPr wrap="square" rtlCol="0" anchor="t"/>
          <a:lstStyle/>
          <a:p>
            <a:pPr algn="ctr" indent="0" marL="0">
              <a:lnSpc>
                <a:spcPts val="2610"/>
              </a:lnSpc>
              <a:buNone/>
            </a:pPr>
            <a:r>
              <a:rPr lang="en-US" sz="2088" dirty="0">
                <a:solidFill>
                  <a:srgbClr val="312F2B"/>
                </a:solidFill>
                <a:latin typeface="Gelasio" pitchFamily="34" charset="0"/>
                <a:ea typeface="Gelasio" pitchFamily="34" charset="-122"/>
                <a:cs typeface="Gelasio" pitchFamily="34" charset="-120"/>
              </a:rPr>
              <a:t>Interopérabilité entre les différents composants du SI industriel</a:t>
            </a:r>
            <a:endParaRPr lang="en-US" sz="2088" dirty="0"/>
          </a:p>
        </p:txBody>
      </p:sp>
      <p:sp>
        <p:nvSpPr>
          <p:cNvPr id="13" name="Text 7"/>
          <p:cNvSpPr/>
          <p:nvPr/>
        </p:nvSpPr>
        <p:spPr>
          <a:xfrm>
            <a:off x="9206984" y="6290191"/>
            <a:ext cx="3147417" cy="1357789"/>
          </a:xfrm>
          <a:prstGeom prst="rect">
            <a:avLst/>
          </a:prstGeom>
          <a:noFill/>
          <a:ln/>
        </p:spPr>
        <p:txBody>
          <a:bodyPr wrap="square" rtlCol="0" anchor="t"/>
          <a:lstStyle/>
          <a:p>
            <a:pPr algn="ctr" indent="0" marL="0">
              <a:lnSpc>
                <a:spcPts val="2673"/>
              </a:lnSpc>
              <a:buNone/>
            </a:pPr>
            <a:r>
              <a:rPr lang="en-US" sz="1671" dirty="0">
                <a:solidFill>
                  <a:srgbClr val="272525"/>
                </a:solidFill>
                <a:latin typeface="Lato" pitchFamily="34" charset="0"/>
                <a:ea typeface="Lato" pitchFamily="34" charset="-122"/>
                <a:cs typeface="Lato" pitchFamily="34" charset="-120"/>
              </a:rPr>
              <a:t>Assurez un flux d'informations harmonieux pour une coordination efficace des opérations.</a:t>
            </a:r>
            <a:endParaRPr lang="en-US" sz="1671"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6319599" y="2357080"/>
            <a:ext cx="4443889" cy="694373"/>
          </a:xfrm>
          <a:prstGeom prst="rect">
            <a:avLst/>
          </a:prstGeom>
          <a:noFill/>
          <a:ln/>
        </p:spPr>
        <p:txBody>
          <a:bodyPr wrap="non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En conclusion</a:t>
            </a:r>
            <a:endParaRPr lang="en-US" sz="4374" dirty="0"/>
          </a:p>
        </p:txBody>
      </p:sp>
      <p:sp>
        <p:nvSpPr>
          <p:cNvPr id="5" name="Text 2"/>
          <p:cNvSpPr/>
          <p:nvPr/>
        </p:nvSpPr>
        <p:spPr>
          <a:xfrm>
            <a:off x="6319599" y="3384709"/>
            <a:ext cx="7477601" cy="2487811"/>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En résumé, l'utilisation d'un système d'informations industriel permet la gestion efficace des opérations industrielles. Les différentes composantes telles que l'infrastructure matérielle et logicielle, les réseaux et communications, les ressources humaines, les politiques et procédures sont essentielles pour une utilisation cohérente et sécurisée du système. Les SI industriels doivent être capables de s'intégrer avec d'autres systèmes et applications au sein de l'entreprise.</a:t>
            </a:r>
            <a:endParaRPr lang="en-US" sz="1750" dirty="0"/>
          </a:p>
        </p:txBody>
      </p:sp>
      <p:pic>
        <p:nvPicPr>
          <p:cNvPr id="6" name="Image 1" descr="preencoded.png">    </p:cNvPr>
          <p:cNvPicPr>
            <a:picLocks noChangeAspect="1"/>
          </p:cNvPicPr>
          <p:nvPr/>
        </p:nvPicPr>
        <p:blipFill>
          <a:blip r:embed="rId2"/>
          <a:stretch>
            <a:fillRect/>
          </a:stretch>
        </p:blipFill>
        <p:spPr>
          <a:xfrm>
            <a:off x="0" y="0"/>
            <a:ext cx="5486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037993" y="3420428"/>
            <a:ext cx="10554414" cy="1388745"/>
          </a:xfrm>
          <a:prstGeom prst="rect">
            <a:avLst/>
          </a:prstGeom>
          <a:noFill/>
          <a:ln/>
        </p:spPr>
        <p:txBody>
          <a:bodyPr wrap="squar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Quelles sont les composantes d'un système d'Informations Industriel ? </a:t>
            </a:r>
            <a:endParaRPr lang="en-US" sz="4374"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6319599" y="1865471"/>
            <a:ext cx="7477601" cy="1388745"/>
          </a:xfrm>
          <a:prstGeom prst="rect">
            <a:avLst/>
          </a:prstGeom>
          <a:noFill/>
          <a:ln/>
        </p:spPr>
        <p:txBody>
          <a:bodyPr wrap="squar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5. Étude de cas individuelle : Inventaire</a:t>
            </a:r>
            <a:endParaRPr lang="en-US" sz="4374" dirty="0"/>
          </a:p>
        </p:txBody>
      </p:sp>
      <p:sp>
        <p:nvSpPr>
          <p:cNvPr id="5" name="Text 2"/>
          <p:cNvSpPr/>
          <p:nvPr/>
        </p:nvSpPr>
        <p:spPr>
          <a:xfrm>
            <a:off x="6319599" y="3587472"/>
            <a:ext cx="7477601" cy="355402"/>
          </a:xfrm>
          <a:prstGeom prst="rect">
            <a:avLst/>
          </a:prstGeom>
          <a:noFill/>
          <a:ln/>
        </p:spPr>
        <p:txBody>
          <a:bodyPr wrap="non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Faites l'inventaire des outils connus dans votre organisation.</a:t>
            </a:r>
            <a:endParaRPr lang="en-US" sz="1750" dirty="0"/>
          </a:p>
        </p:txBody>
      </p:sp>
      <p:sp>
        <p:nvSpPr>
          <p:cNvPr id="6" name="Text 3"/>
          <p:cNvSpPr/>
          <p:nvPr/>
        </p:nvSpPr>
        <p:spPr>
          <a:xfrm>
            <a:off x="6319599" y="4192786"/>
            <a:ext cx="7477601" cy="355402"/>
          </a:xfrm>
          <a:prstGeom prst="rect">
            <a:avLst/>
          </a:prstGeom>
          <a:noFill/>
          <a:ln/>
        </p:spPr>
        <p:txBody>
          <a:bodyPr wrap="non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Choisissez un domaine parmi ceux cités pendant la présentation.</a:t>
            </a:r>
            <a:endParaRPr lang="en-US" sz="1750" dirty="0"/>
          </a:p>
        </p:txBody>
      </p:sp>
      <p:sp>
        <p:nvSpPr>
          <p:cNvPr id="7" name="Text 4"/>
          <p:cNvSpPr/>
          <p:nvPr/>
        </p:nvSpPr>
        <p:spPr>
          <a:xfrm>
            <a:off x="6319599" y="4798100"/>
            <a:ext cx="7477601" cy="355402"/>
          </a:xfrm>
          <a:prstGeom prst="rect">
            <a:avLst/>
          </a:prstGeom>
          <a:noFill/>
          <a:ln/>
        </p:spPr>
        <p:txBody>
          <a:bodyPr wrap="non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Faites une courte présentation de 10 minutes. </a:t>
            </a:r>
            <a:endParaRPr lang="en-US" sz="1750" dirty="0"/>
          </a:p>
        </p:txBody>
      </p:sp>
      <p:sp>
        <p:nvSpPr>
          <p:cNvPr id="8" name="Text 5"/>
          <p:cNvSpPr/>
          <p:nvPr/>
        </p:nvSpPr>
        <p:spPr>
          <a:xfrm>
            <a:off x="6319599" y="5403413"/>
            <a:ext cx="7477601" cy="355402"/>
          </a:xfrm>
          <a:prstGeom prst="rect">
            <a:avLst/>
          </a:prstGeom>
          <a:noFill/>
          <a:ln/>
        </p:spPr>
        <p:txBody>
          <a:bodyPr wrap="non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Les outils récurrents seront présentés en groupe.</a:t>
            </a:r>
            <a:endParaRPr lang="en-US" sz="1750" dirty="0"/>
          </a:p>
        </p:txBody>
      </p:sp>
      <p:sp>
        <p:nvSpPr>
          <p:cNvPr id="9" name="Text 6"/>
          <p:cNvSpPr/>
          <p:nvPr/>
        </p:nvSpPr>
        <p:spPr>
          <a:xfrm>
            <a:off x="6319599" y="6008727"/>
            <a:ext cx="7477601" cy="355402"/>
          </a:xfrm>
          <a:prstGeom prst="rect">
            <a:avLst/>
          </a:prstGeom>
          <a:noFill/>
          <a:ln/>
        </p:spPr>
        <p:txBody>
          <a:bodyPr wrap="none" rtlCol="0" anchor="t"/>
          <a:lstStyle/>
          <a:p>
            <a:pPr indent="0" marL="0">
              <a:lnSpc>
                <a:spcPts val="2799"/>
              </a:lnSpc>
              <a:buNone/>
            </a:pPr>
            <a:endParaRPr lang="en-US" sz="1750" dirty="0"/>
          </a:p>
        </p:txBody>
      </p:sp>
      <p:pic>
        <p:nvPicPr>
          <p:cNvPr id="10" name="Image 1" descr="preencoded.png">    </p:cNvPr>
          <p:cNvPicPr>
            <a:picLocks noChangeAspect="1"/>
          </p:cNvPicPr>
          <p:nvPr/>
        </p:nvPicPr>
        <p:blipFill>
          <a:blip r:embed="rId2"/>
          <a:stretch>
            <a:fillRect/>
          </a:stretch>
        </p:blipFill>
        <p:spPr>
          <a:xfrm>
            <a:off x="0" y="0"/>
            <a:ext cx="5486400" cy="8229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037993" y="867727"/>
            <a:ext cx="10554414" cy="1388745"/>
          </a:xfrm>
          <a:prstGeom prst="rect">
            <a:avLst/>
          </a:prstGeom>
          <a:noFill/>
          <a:ln/>
        </p:spPr>
        <p:txBody>
          <a:bodyPr wrap="squar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1. Composantes d'un Système d'Informations Industriel</a:t>
            </a:r>
            <a:endParaRPr lang="en-US" sz="4374" dirty="0"/>
          </a:p>
        </p:txBody>
      </p:sp>
      <p:sp>
        <p:nvSpPr>
          <p:cNvPr id="5" name="Text 2"/>
          <p:cNvSpPr/>
          <p:nvPr/>
        </p:nvSpPr>
        <p:spPr>
          <a:xfrm>
            <a:off x="2037993" y="2811899"/>
            <a:ext cx="2221944" cy="347186"/>
          </a:xfrm>
          <a:prstGeom prst="rect">
            <a:avLst/>
          </a:prstGeom>
          <a:noFill/>
          <a:ln/>
        </p:spPr>
        <p:txBody>
          <a:bodyPr wrap="none" rtlCol="0" anchor="t"/>
          <a:lstStyle/>
          <a:p>
            <a:pPr indent="0" marL="0">
              <a:lnSpc>
                <a:spcPts val="2734"/>
              </a:lnSpc>
              <a:buNone/>
            </a:pPr>
            <a:r>
              <a:rPr lang="en-US" sz="2187" dirty="0">
                <a:solidFill>
                  <a:srgbClr val="312F2B"/>
                </a:solidFill>
                <a:latin typeface="Gelasio" pitchFamily="34" charset="0"/>
                <a:ea typeface="Gelasio" pitchFamily="34" charset="-122"/>
                <a:cs typeface="Gelasio" pitchFamily="34" charset="-120"/>
              </a:rPr>
              <a:t>Capteurs</a:t>
            </a:r>
            <a:endParaRPr lang="en-US" sz="2187" dirty="0"/>
          </a:p>
        </p:txBody>
      </p:sp>
      <p:pic>
        <p:nvPicPr>
          <p:cNvPr id="6" name="Image 1" descr="preencoded.png">    </p:cNvPr>
          <p:cNvPicPr>
            <a:picLocks noChangeAspect="1"/>
          </p:cNvPicPr>
          <p:nvPr/>
        </p:nvPicPr>
        <p:blipFill>
          <a:blip r:embed="rId2"/>
          <a:stretch>
            <a:fillRect/>
          </a:stretch>
        </p:blipFill>
        <p:spPr>
          <a:xfrm>
            <a:off x="2037993" y="3408998"/>
            <a:ext cx="3156347" cy="2073712"/>
          </a:xfrm>
          <a:prstGeom prst="rect">
            <a:avLst/>
          </a:prstGeom>
        </p:spPr>
      </p:pic>
      <p:sp>
        <p:nvSpPr>
          <p:cNvPr id="7" name="Text 3"/>
          <p:cNvSpPr/>
          <p:nvPr/>
        </p:nvSpPr>
        <p:spPr>
          <a:xfrm>
            <a:off x="2393394" y="5732621"/>
            <a:ext cx="2800945"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272525"/>
                </a:solidFill>
                <a:latin typeface="Lato" pitchFamily="34" charset="0"/>
                <a:ea typeface="Lato" pitchFamily="34" charset="-122"/>
                <a:cs typeface="Lato" pitchFamily="34" charset="-120"/>
              </a:rPr>
              <a:t>Collecte des données</a:t>
            </a:r>
            <a:endParaRPr lang="en-US" sz="1750" dirty="0"/>
          </a:p>
        </p:txBody>
      </p:sp>
      <p:sp>
        <p:nvSpPr>
          <p:cNvPr id="8" name="Text 4"/>
          <p:cNvSpPr/>
          <p:nvPr/>
        </p:nvSpPr>
        <p:spPr>
          <a:xfrm>
            <a:off x="2393394" y="6176843"/>
            <a:ext cx="2800945" cy="1066205"/>
          </a:xfrm>
          <a:prstGeom prst="rect">
            <a:avLst/>
          </a:prstGeom>
          <a:noFill/>
          <a:ln/>
        </p:spPr>
        <p:txBody>
          <a:bodyPr wrap="square" rtlCol="0" anchor="t"/>
          <a:lstStyle/>
          <a:p>
            <a:pPr algn="l" marL="342900" indent="-342900">
              <a:lnSpc>
                <a:spcPts val="2799"/>
              </a:lnSpc>
              <a:buSzPct val="100000"/>
              <a:buChar char="•"/>
            </a:pPr>
            <a:r>
              <a:rPr lang="en-US" sz="1750" dirty="0">
                <a:solidFill>
                  <a:srgbClr val="272525"/>
                </a:solidFill>
                <a:latin typeface="Lato" pitchFamily="34" charset="0"/>
                <a:ea typeface="Lato" pitchFamily="34" charset="-122"/>
                <a:cs typeface="Lato" pitchFamily="34" charset="-120"/>
              </a:rPr>
              <a:t>Surveillance de l'environnement de production</a:t>
            </a:r>
            <a:endParaRPr lang="en-US" sz="1750" dirty="0"/>
          </a:p>
        </p:txBody>
      </p:sp>
      <p:sp>
        <p:nvSpPr>
          <p:cNvPr id="9" name="Text 5"/>
          <p:cNvSpPr/>
          <p:nvPr/>
        </p:nvSpPr>
        <p:spPr>
          <a:xfrm>
            <a:off x="5743932" y="2811899"/>
            <a:ext cx="2221944" cy="347186"/>
          </a:xfrm>
          <a:prstGeom prst="rect">
            <a:avLst/>
          </a:prstGeom>
          <a:noFill/>
          <a:ln/>
        </p:spPr>
        <p:txBody>
          <a:bodyPr wrap="none" rtlCol="0" anchor="t"/>
          <a:lstStyle/>
          <a:p>
            <a:pPr indent="0" marL="0">
              <a:lnSpc>
                <a:spcPts val="2734"/>
              </a:lnSpc>
              <a:buNone/>
            </a:pPr>
            <a:r>
              <a:rPr lang="en-US" sz="2187" dirty="0">
                <a:solidFill>
                  <a:srgbClr val="312F2B"/>
                </a:solidFill>
                <a:latin typeface="Gelasio" pitchFamily="34" charset="0"/>
                <a:ea typeface="Gelasio" pitchFamily="34" charset="-122"/>
                <a:cs typeface="Gelasio" pitchFamily="34" charset="-120"/>
              </a:rPr>
              <a:t>Actionneurs</a:t>
            </a:r>
            <a:endParaRPr lang="en-US" sz="2187" dirty="0"/>
          </a:p>
        </p:txBody>
      </p:sp>
      <p:pic>
        <p:nvPicPr>
          <p:cNvPr id="10" name="Image 2" descr="preencoded.png">    </p:cNvPr>
          <p:cNvPicPr>
            <a:picLocks noChangeAspect="1"/>
          </p:cNvPicPr>
          <p:nvPr/>
        </p:nvPicPr>
        <p:blipFill>
          <a:blip r:embed="rId3"/>
          <a:stretch>
            <a:fillRect/>
          </a:stretch>
        </p:blipFill>
        <p:spPr>
          <a:xfrm>
            <a:off x="5743932" y="3408998"/>
            <a:ext cx="3156347" cy="2103596"/>
          </a:xfrm>
          <a:prstGeom prst="rect">
            <a:avLst/>
          </a:prstGeom>
        </p:spPr>
      </p:pic>
      <p:sp>
        <p:nvSpPr>
          <p:cNvPr id="11" name="Text 6"/>
          <p:cNvSpPr/>
          <p:nvPr/>
        </p:nvSpPr>
        <p:spPr>
          <a:xfrm>
            <a:off x="6099334" y="5762506"/>
            <a:ext cx="2800945" cy="710803"/>
          </a:xfrm>
          <a:prstGeom prst="rect">
            <a:avLst/>
          </a:prstGeom>
          <a:noFill/>
          <a:ln/>
        </p:spPr>
        <p:txBody>
          <a:bodyPr wrap="square" rtlCol="0" anchor="t"/>
          <a:lstStyle/>
          <a:p>
            <a:pPr algn="l" marL="342900" indent="-342900">
              <a:lnSpc>
                <a:spcPts val="2799"/>
              </a:lnSpc>
              <a:buSzPct val="100000"/>
              <a:buChar char="•"/>
            </a:pPr>
            <a:r>
              <a:rPr lang="en-US" sz="1750" dirty="0">
                <a:solidFill>
                  <a:srgbClr val="272525"/>
                </a:solidFill>
                <a:latin typeface="Lato" pitchFamily="34" charset="0"/>
                <a:ea typeface="Lato" pitchFamily="34" charset="-122"/>
                <a:cs typeface="Lato" pitchFamily="34" charset="-120"/>
              </a:rPr>
              <a:t>Commande des opérations de production</a:t>
            </a:r>
            <a:endParaRPr lang="en-US" sz="1750" dirty="0"/>
          </a:p>
        </p:txBody>
      </p:sp>
      <p:sp>
        <p:nvSpPr>
          <p:cNvPr id="12" name="Text 7"/>
          <p:cNvSpPr/>
          <p:nvPr/>
        </p:nvSpPr>
        <p:spPr>
          <a:xfrm>
            <a:off x="6099334" y="6562130"/>
            <a:ext cx="2800945" cy="710803"/>
          </a:xfrm>
          <a:prstGeom prst="rect">
            <a:avLst/>
          </a:prstGeom>
          <a:noFill/>
          <a:ln/>
        </p:spPr>
        <p:txBody>
          <a:bodyPr wrap="square" rtlCol="0" anchor="t"/>
          <a:lstStyle/>
          <a:p>
            <a:pPr algn="l" marL="342900" indent="-342900">
              <a:lnSpc>
                <a:spcPts val="2799"/>
              </a:lnSpc>
              <a:buSzPct val="100000"/>
              <a:buChar char="•"/>
            </a:pPr>
            <a:r>
              <a:rPr lang="en-US" sz="1750" dirty="0">
                <a:solidFill>
                  <a:srgbClr val="272525"/>
                </a:solidFill>
                <a:latin typeface="Lato" pitchFamily="34" charset="0"/>
                <a:ea typeface="Lato" pitchFamily="34" charset="-122"/>
                <a:cs typeface="Lato" pitchFamily="34" charset="-120"/>
              </a:rPr>
              <a:t>Réponse aux signaux des capteurs</a:t>
            </a:r>
            <a:endParaRPr lang="en-US" sz="1750" dirty="0"/>
          </a:p>
        </p:txBody>
      </p:sp>
      <p:sp>
        <p:nvSpPr>
          <p:cNvPr id="13" name="Text 8"/>
          <p:cNvSpPr/>
          <p:nvPr/>
        </p:nvSpPr>
        <p:spPr>
          <a:xfrm>
            <a:off x="9449872" y="2811899"/>
            <a:ext cx="2221944" cy="347186"/>
          </a:xfrm>
          <a:prstGeom prst="rect">
            <a:avLst/>
          </a:prstGeom>
          <a:noFill/>
          <a:ln/>
        </p:spPr>
        <p:txBody>
          <a:bodyPr wrap="none" rtlCol="0" anchor="t"/>
          <a:lstStyle/>
          <a:p>
            <a:pPr indent="0" marL="0">
              <a:lnSpc>
                <a:spcPts val="2734"/>
              </a:lnSpc>
              <a:buNone/>
            </a:pPr>
            <a:r>
              <a:rPr lang="en-US" sz="2187" dirty="0">
                <a:solidFill>
                  <a:srgbClr val="312F2B"/>
                </a:solidFill>
                <a:latin typeface="Gelasio" pitchFamily="34" charset="0"/>
                <a:ea typeface="Gelasio" pitchFamily="34" charset="-122"/>
                <a:cs typeface="Gelasio" pitchFamily="34" charset="-120"/>
              </a:rPr>
              <a:t>Contrôleurs</a:t>
            </a:r>
            <a:endParaRPr lang="en-US" sz="2187" dirty="0"/>
          </a:p>
        </p:txBody>
      </p:sp>
      <p:pic>
        <p:nvPicPr>
          <p:cNvPr id="14" name="Image 3" descr="preencoded.png">    </p:cNvPr>
          <p:cNvPicPr>
            <a:picLocks noChangeAspect="1"/>
          </p:cNvPicPr>
          <p:nvPr/>
        </p:nvPicPr>
        <p:blipFill>
          <a:blip r:embed="rId4"/>
          <a:stretch>
            <a:fillRect/>
          </a:stretch>
        </p:blipFill>
        <p:spPr>
          <a:xfrm>
            <a:off x="9449872" y="3408998"/>
            <a:ext cx="3156347" cy="2095738"/>
          </a:xfrm>
          <a:prstGeom prst="rect">
            <a:avLst/>
          </a:prstGeom>
        </p:spPr>
      </p:pic>
      <p:sp>
        <p:nvSpPr>
          <p:cNvPr id="15" name="Text 9"/>
          <p:cNvSpPr/>
          <p:nvPr/>
        </p:nvSpPr>
        <p:spPr>
          <a:xfrm>
            <a:off x="9805273" y="5754648"/>
            <a:ext cx="2800945"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272525"/>
                </a:solidFill>
                <a:latin typeface="Lato" pitchFamily="34" charset="0"/>
                <a:ea typeface="Lato" pitchFamily="34" charset="-122"/>
                <a:cs typeface="Lato" pitchFamily="34" charset="-120"/>
              </a:rPr>
              <a:t>Analyse des données</a:t>
            </a:r>
            <a:endParaRPr lang="en-US" sz="1750" dirty="0"/>
          </a:p>
        </p:txBody>
      </p:sp>
      <p:sp>
        <p:nvSpPr>
          <p:cNvPr id="16" name="Text 10"/>
          <p:cNvSpPr/>
          <p:nvPr/>
        </p:nvSpPr>
        <p:spPr>
          <a:xfrm>
            <a:off x="9805273" y="6198870"/>
            <a:ext cx="2800945" cy="710803"/>
          </a:xfrm>
          <a:prstGeom prst="rect">
            <a:avLst/>
          </a:prstGeom>
          <a:noFill/>
          <a:ln/>
        </p:spPr>
        <p:txBody>
          <a:bodyPr wrap="square" rtlCol="0" anchor="t"/>
          <a:lstStyle/>
          <a:p>
            <a:pPr algn="l" marL="342900" indent="-342900">
              <a:lnSpc>
                <a:spcPts val="2799"/>
              </a:lnSpc>
              <a:buSzPct val="100000"/>
              <a:buChar char="•"/>
            </a:pPr>
            <a:r>
              <a:rPr lang="en-US" sz="1750" dirty="0">
                <a:solidFill>
                  <a:srgbClr val="272525"/>
                </a:solidFill>
                <a:latin typeface="Lato" pitchFamily="34" charset="0"/>
                <a:ea typeface="Lato" pitchFamily="34" charset="-122"/>
                <a:cs typeface="Lato" pitchFamily="34" charset="-120"/>
              </a:rPr>
              <a:t>Prise de décision en temps réel</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2144">
            <a:solidFill>
              <a:srgbClr val="FFFFFF">
                <a:alpha val="64000"/>
              </a:srgbClr>
            </a:solidFill>
            <a:prstDash val="solid"/>
          </a:ln>
        </p:spPr>
      </p:sp>
      <p:sp>
        <p:nvSpPr>
          <p:cNvPr id="4" name="Text 1"/>
          <p:cNvSpPr/>
          <p:nvPr/>
        </p:nvSpPr>
        <p:spPr>
          <a:xfrm>
            <a:off x="2685336" y="536734"/>
            <a:ext cx="9259729" cy="1218248"/>
          </a:xfrm>
          <a:prstGeom prst="rect">
            <a:avLst/>
          </a:prstGeom>
          <a:noFill/>
          <a:ln/>
        </p:spPr>
        <p:txBody>
          <a:bodyPr wrap="square" rtlCol="0" anchor="t"/>
          <a:lstStyle/>
          <a:p>
            <a:pPr indent="0" marL="0">
              <a:lnSpc>
                <a:spcPts val="4797"/>
              </a:lnSpc>
              <a:buNone/>
            </a:pPr>
            <a:r>
              <a:rPr lang="en-US" sz="3837" dirty="0">
                <a:solidFill>
                  <a:srgbClr val="312F2B"/>
                </a:solidFill>
                <a:latin typeface="Gelasio" pitchFamily="34" charset="0"/>
                <a:ea typeface="Gelasio" pitchFamily="34" charset="-122"/>
                <a:cs typeface="Gelasio" pitchFamily="34" charset="-120"/>
              </a:rPr>
              <a:t>1. Composantes d'un Système d'Informations Industriel</a:t>
            </a:r>
            <a:endParaRPr lang="en-US" sz="3837" dirty="0"/>
          </a:p>
        </p:txBody>
      </p:sp>
      <p:sp>
        <p:nvSpPr>
          <p:cNvPr id="5" name="Text 2"/>
          <p:cNvSpPr/>
          <p:nvPr/>
        </p:nvSpPr>
        <p:spPr>
          <a:xfrm>
            <a:off x="2685336" y="2242185"/>
            <a:ext cx="3055620" cy="304562"/>
          </a:xfrm>
          <a:prstGeom prst="rect">
            <a:avLst/>
          </a:prstGeom>
          <a:noFill/>
          <a:ln/>
        </p:spPr>
        <p:txBody>
          <a:bodyPr wrap="none" rtlCol="0" anchor="t"/>
          <a:lstStyle/>
          <a:p>
            <a:pPr indent="0" marL="0">
              <a:lnSpc>
                <a:spcPts val="2398"/>
              </a:lnSpc>
              <a:buNone/>
            </a:pPr>
            <a:r>
              <a:rPr lang="en-US" sz="1919" dirty="0">
                <a:solidFill>
                  <a:srgbClr val="312F2B"/>
                </a:solidFill>
                <a:latin typeface="Gelasio" pitchFamily="34" charset="0"/>
                <a:ea typeface="Gelasio" pitchFamily="34" charset="-122"/>
                <a:cs typeface="Gelasio" pitchFamily="34" charset="-120"/>
              </a:rPr>
              <a:t>Systèmes de communication</a:t>
            </a:r>
            <a:endParaRPr lang="en-US" sz="1919" dirty="0"/>
          </a:p>
        </p:txBody>
      </p:sp>
      <p:pic>
        <p:nvPicPr>
          <p:cNvPr id="6" name="Image 1" descr="preencoded.png">    </p:cNvPr>
          <p:cNvPicPr>
            <a:picLocks noChangeAspect="1"/>
          </p:cNvPicPr>
          <p:nvPr/>
        </p:nvPicPr>
        <p:blipFill>
          <a:blip r:embed="rId2"/>
          <a:stretch>
            <a:fillRect/>
          </a:stretch>
        </p:blipFill>
        <p:spPr>
          <a:xfrm>
            <a:off x="2685336" y="2765941"/>
            <a:ext cx="4392097" cy="2773561"/>
          </a:xfrm>
          <a:prstGeom prst="rect">
            <a:avLst/>
          </a:prstGeom>
        </p:spPr>
      </p:pic>
      <p:sp>
        <p:nvSpPr>
          <p:cNvPr id="7" name="Text 3"/>
          <p:cNvSpPr/>
          <p:nvPr/>
        </p:nvSpPr>
        <p:spPr>
          <a:xfrm>
            <a:off x="2997041" y="5758696"/>
            <a:ext cx="4080391" cy="623649"/>
          </a:xfrm>
          <a:prstGeom prst="rect">
            <a:avLst/>
          </a:prstGeom>
          <a:noFill/>
          <a:ln/>
        </p:spPr>
        <p:txBody>
          <a:bodyPr wrap="square" rtlCol="0" anchor="t"/>
          <a:lstStyle/>
          <a:p>
            <a:pPr algn="l" marL="342900" indent="-342900">
              <a:lnSpc>
                <a:spcPts val="2456"/>
              </a:lnSpc>
              <a:buSzPct val="100000"/>
              <a:buChar char="•"/>
            </a:pPr>
            <a:r>
              <a:rPr lang="en-US" sz="1535" dirty="0">
                <a:solidFill>
                  <a:srgbClr val="272525"/>
                </a:solidFill>
                <a:latin typeface="Lato" pitchFamily="34" charset="0"/>
                <a:ea typeface="Lato" pitchFamily="34" charset="-122"/>
                <a:cs typeface="Lato" pitchFamily="34" charset="-120"/>
              </a:rPr>
              <a:t>Transmission des données entre les composantes</a:t>
            </a:r>
            <a:endParaRPr lang="en-US" sz="1535" dirty="0"/>
          </a:p>
        </p:txBody>
      </p:sp>
      <p:sp>
        <p:nvSpPr>
          <p:cNvPr id="8" name="Text 4"/>
          <p:cNvSpPr/>
          <p:nvPr/>
        </p:nvSpPr>
        <p:spPr>
          <a:xfrm>
            <a:off x="2997041" y="6460212"/>
            <a:ext cx="4080391" cy="311825"/>
          </a:xfrm>
          <a:prstGeom prst="rect">
            <a:avLst/>
          </a:prstGeom>
          <a:noFill/>
          <a:ln/>
        </p:spPr>
        <p:txBody>
          <a:bodyPr wrap="none" rtlCol="0" anchor="t"/>
          <a:lstStyle/>
          <a:p>
            <a:pPr algn="l" marL="342900" indent="-342900">
              <a:lnSpc>
                <a:spcPts val="2456"/>
              </a:lnSpc>
              <a:buSzPct val="100000"/>
              <a:buChar char="•"/>
            </a:pPr>
            <a:r>
              <a:rPr lang="en-US" sz="1535" dirty="0">
                <a:solidFill>
                  <a:srgbClr val="272525"/>
                </a:solidFill>
                <a:latin typeface="Lato" pitchFamily="34" charset="0"/>
                <a:ea typeface="Lato" pitchFamily="34" charset="-122"/>
                <a:cs typeface="Lato" pitchFamily="34" charset="-120"/>
              </a:rPr>
              <a:t>Intégration avec les systèmes informatiques</a:t>
            </a:r>
            <a:endParaRPr lang="en-US" sz="1535" dirty="0"/>
          </a:p>
        </p:txBody>
      </p:sp>
      <p:sp>
        <p:nvSpPr>
          <p:cNvPr id="9" name="Text 5"/>
          <p:cNvSpPr/>
          <p:nvPr/>
        </p:nvSpPr>
        <p:spPr>
          <a:xfrm>
            <a:off x="7560588" y="2242185"/>
            <a:ext cx="3345180" cy="304562"/>
          </a:xfrm>
          <a:prstGeom prst="rect">
            <a:avLst/>
          </a:prstGeom>
          <a:noFill/>
          <a:ln/>
        </p:spPr>
        <p:txBody>
          <a:bodyPr wrap="none" rtlCol="0" anchor="t"/>
          <a:lstStyle/>
          <a:p>
            <a:pPr indent="0" marL="0">
              <a:lnSpc>
                <a:spcPts val="2398"/>
              </a:lnSpc>
              <a:buNone/>
            </a:pPr>
            <a:r>
              <a:rPr lang="en-US" sz="1919" dirty="0">
                <a:solidFill>
                  <a:srgbClr val="312F2B"/>
                </a:solidFill>
                <a:latin typeface="Gelasio" pitchFamily="34" charset="0"/>
                <a:ea typeface="Gelasio" pitchFamily="34" charset="-122"/>
                <a:cs typeface="Gelasio" pitchFamily="34" charset="-120"/>
              </a:rPr>
              <a:t>Logiciels de gestion de données</a:t>
            </a:r>
            <a:endParaRPr lang="en-US" sz="1919" dirty="0"/>
          </a:p>
        </p:txBody>
      </p:sp>
      <p:pic>
        <p:nvPicPr>
          <p:cNvPr id="10" name="Image 2" descr="preencoded.png">    </p:cNvPr>
          <p:cNvPicPr>
            <a:picLocks noChangeAspect="1"/>
          </p:cNvPicPr>
          <p:nvPr/>
        </p:nvPicPr>
        <p:blipFill>
          <a:blip r:embed="rId3"/>
          <a:stretch>
            <a:fillRect/>
          </a:stretch>
        </p:blipFill>
        <p:spPr>
          <a:xfrm>
            <a:off x="7560588" y="2765941"/>
            <a:ext cx="4392097" cy="2470547"/>
          </a:xfrm>
          <a:prstGeom prst="rect">
            <a:avLst/>
          </a:prstGeom>
        </p:spPr>
      </p:pic>
      <p:sp>
        <p:nvSpPr>
          <p:cNvPr id="11" name="Text 6"/>
          <p:cNvSpPr/>
          <p:nvPr/>
        </p:nvSpPr>
        <p:spPr>
          <a:xfrm>
            <a:off x="7872293" y="5455682"/>
            <a:ext cx="4080391" cy="311825"/>
          </a:xfrm>
          <a:prstGeom prst="rect">
            <a:avLst/>
          </a:prstGeom>
          <a:noFill/>
          <a:ln/>
        </p:spPr>
        <p:txBody>
          <a:bodyPr wrap="none" rtlCol="0" anchor="t"/>
          <a:lstStyle/>
          <a:p>
            <a:pPr algn="l" marL="342900" indent="-342900">
              <a:lnSpc>
                <a:spcPts val="2456"/>
              </a:lnSpc>
              <a:buSzPct val="100000"/>
              <a:buChar char="•"/>
            </a:pPr>
            <a:r>
              <a:rPr lang="en-US" sz="1535" dirty="0">
                <a:solidFill>
                  <a:srgbClr val="272525"/>
                </a:solidFill>
                <a:latin typeface="Lato" pitchFamily="34" charset="0"/>
                <a:ea typeface="Lato" pitchFamily="34" charset="-122"/>
                <a:cs typeface="Lato" pitchFamily="34" charset="-120"/>
              </a:rPr>
              <a:t>Stockage et gestion des données de production</a:t>
            </a:r>
            <a:endParaRPr lang="en-US" sz="1535" dirty="0"/>
          </a:p>
        </p:txBody>
      </p:sp>
      <p:sp>
        <p:nvSpPr>
          <p:cNvPr id="12" name="Text 7"/>
          <p:cNvSpPr/>
          <p:nvPr/>
        </p:nvSpPr>
        <p:spPr>
          <a:xfrm>
            <a:off x="7872293" y="5845373"/>
            <a:ext cx="4080391" cy="623649"/>
          </a:xfrm>
          <a:prstGeom prst="rect">
            <a:avLst/>
          </a:prstGeom>
          <a:noFill/>
          <a:ln/>
        </p:spPr>
        <p:txBody>
          <a:bodyPr wrap="square" rtlCol="0" anchor="t"/>
          <a:lstStyle/>
          <a:p>
            <a:pPr algn="l" marL="342900" indent="-342900">
              <a:lnSpc>
                <a:spcPts val="2456"/>
              </a:lnSpc>
              <a:buSzPct val="100000"/>
              <a:buChar char="•"/>
            </a:pPr>
            <a:r>
              <a:rPr lang="en-US" sz="1535" dirty="0">
                <a:solidFill>
                  <a:srgbClr val="272525"/>
                </a:solidFill>
                <a:latin typeface="Lato" pitchFamily="34" charset="0"/>
                <a:ea typeface="Lato" pitchFamily="34" charset="-122"/>
                <a:cs typeface="Lato" pitchFamily="34" charset="-120"/>
              </a:rPr>
              <a:t>Analyse des données pour améliorer les performances</a:t>
            </a:r>
            <a:endParaRPr lang="en-US" sz="1535" dirty="0"/>
          </a:p>
        </p:txBody>
      </p:sp>
      <p:sp>
        <p:nvSpPr>
          <p:cNvPr id="13" name="Text 8"/>
          <p:cNvSpPr/>
          <p:nvPr/>
        </p:nvSpPr>
        <p:spPr>
          <a:xfrm>
            <a:off x="2685336" y="7069098"/>
            <a:ext cx="9259729" cy="623649"/>
          </a:xfrm>
          <a:prstGeom prst="rect">
            <a:avLst/>
          </a:prstGeom>
          <a:noFill/>
          <a:ln/>
        </p:spPr>
        <p:txBody>
          <a:bodyPr wrap="square" rtlCol="0" anchor="t"/>
          <a:lstStyle/>
          <a:p>
            <a:pPr indent="0" marL="0">
              <a:lnSpc>
                <a:spcPts val="2456"/>
              </a:lnSpc>
              <a:buNone/>
            </a:pPr>
            <a:r>
              <a:rPr lang="en-US" sz="1535" dirty="0">
                <a:solidFill>
                  <a:srgbClr val="272525"/>
                </a:solidFill>
                <a:latin typeface="Lato" pitchFamily="34" charset="0"/>
                <a:ea typeface="Lato" pitchFamily="34" charset="-122"/>
                <a:cs typeface="Lato" pitchFamily="34" charset="-120"/>
              </a:rPr>
              <a:t>Ensemble, ces composantes permettent une production plus efficace, une maintenance prédictive et une utilisation optimale des ressources.</a:t>
            </a:r>
            <a:endParaRPr lang="en-US" sz="153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037993" y="1682234"/>
            <a:ext cx="7040880" cy="694373"/>
          </a:xfrm>
          <a:prstGeom prst="rect">
            <a:avLst/>
          </a:prstGeom>
          <a:noFill/>
          <a:ln/>
        </p:spPr>
        <p:txBody>
          <a:bodyPr wrap="non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1.a. Infrastructure matérielle</a:t>
            </a:r>
            <a:endParaRPr lang="en-US" sz="4374" dirty="0"/>
          </a:p>
        </p:txBody>
      </p:sp>
      <p:sp>
        <p:nvSpPr>
          <p:cNvPr id="5" name="Shape 2"/>
          <p:cNvSpPr/>
          <p:nvPr/>
        </p:nvSpPr>
        <p:spPr>
          <a:xfrm>
            <a:off x="2037993" y="2820948"/>
            <a:ext cx="5166122" cy="1752124"/>
          </a:xfrm>
          <a:prstGeom prst="roundRect">
            <a:avLst>
              <a:gd name="adj" fmla="val 5707"/>
            </a:avLst>
          </a:prstGeom>
          <a:solidFill>
            <a:srgbClr val="E8E8E3"/>
          </a:solidFill>
          <a:ln w="13811">
            <a:solidFill>
              <a:srgbClr val="D1D1C7"/>
            </a:solidFill>
            <a:prstDash val="solid"/>
          </a:ln>
        </p:spPr>
      </p:sp>
      <p:sp>
        <p:nvSpPr>
          <p:cNvPr id="6" name="Text 3"/>
          <p:cNvSpPr/>
          <p:nvPr/>
        </p:nvSpPr>
        <p:spPr>
          <a:xfrm>
            <a:off x="2273975" y="3056930"/>
            <a:ext cx="2221944" cy="347186"/>
          </a:xfrm>
          <a:prstGeom prst="rect">
            <a:avLst/>
          </a:prstGeom>
          <a:noFill/>
          <a:ln/>
        </p:spPr>
        <p:txBody>
          <a:bodyPr wrap="none" rtlCol="0" anchor="t"/>
          <a:lstStyle/>
          <a:p>
            <a:pPr indent="0" marL="0">
              <a:lnSpc>
                <a:spcPts val="2734"/>
              </a:lnSpc>
              <a:buNone/>
            </a:pPr>
            <a:r>
              <a:rPr lang="en-US" sz="2187" dirty="0">
                <a:solidFill>
                  <a:srgbClr val="272525"/>
                </a:solidFill>
                <a:latin typeface="Gelasio" pitchFamily="34" charset="0"/>
                <a:ea typeface="Gelasio" pitchFamily="34" charset="-122"/>
                <a:cs typeface="Gelasio" pitchFamily="34" charset="-120"/>
              </a:rPr>
              <a:t>Ordinateurs</a:t>
            </a:r>
            <a:endParaRPr lang="en-US" sz="2187" dirty="0"/>
          </a:p>
        </p:txBody>
      </p:sp>
      <p:sp>
        <p:nvSpPr>
          <p:cNvPr id="7" name="Text 4"/>
          <p:cNvSpPr/>
          <p:nvPr/>
        </p:nvSpPr>
        <p:spPr>
          <a:xfrm>
            <a:off x="2273975" y="3626287"/>
            <a:ext cx="4694158" cy="710803"/>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Les équipements informatiques centraux de l'industrie.</a:t>
            </a:r>
            <a:endParaRPr lang="en-US" sz="1750" dirty="0"/>
          </a:p>
        </p:txBody>
      </p:sp>
      <p:sp>
        <p:nvSpPr>
          <p:cNvPr id="8" name="Shape 5"/>
          <p:cNvSpPr/>
          <p:nvPr/>
        </p:nvSpPr>
        <p:spPr>
          <a:xfrm>
            <a:off x="7426285" y="2820948"/>
            <a:ext cx="5166122" cy="1752124"/>
          </a:xfrm>
          <a:prstGeom prst="roundRect">
            <a:avLst>
              <a:gd name="adj" fmla="val 5707"/>
            </a:avLst>
          </a:prstGeom>
          <a:solidFill>
            <a:srgbClr val="E8E8E3"/>
          </a:solidFill>
          <a:ln w="13811">
            <a:solidFill>
              <a:srgbClr val="D1D1C7"/>
            </a:solidFill>
            <a:prstDash val="solid"/>
          </a:ln>
        </p:spPr>
      </p:sp>
      <p:sp>
        <p:nvSpPr>
          <p:cNvPr id="9" name="Text 6"/>
          <p:cNvSpPr/>
          <p:nvPr/>
        </p:nvSpPr>
        <p:spPr>
          <a:xfrm>
            <a:off x="7662267" y="3056930"/>
            <a:ext cx="2221944" cy="347186"/>
          </a:xfrm>
          <a:prstGeom prst="rect">
            <a:avLst/>
          </a:prstGeom>
          <a:noFill/>
          <a:ln/>
        </p:spPr>
        <p:txBody>
          <a:bodyPr wrap="none" rtlCol="0" anchor="t"/>
          <a:lstStyle/>
          <a:p>
            <a:pPr indent="0" marL="0">
              <a:lnSpc>
                <a:spcPts val="2734"/>
              </a:lnSpc>
              <a:buNone/>
            </a:pPr>
            <a:r>
              <a:rPr lang="en-US" sz="2187" dirty="0">
                <a:solidFill>
                  <a:srgbClr val="272525"/>
                </a:solidFill>
                <a:latin typeface="Gelasio" pitchFamily="34" charset="0"/>
                <a:ea typeface="Gelasio" pitchFamily="34" charset="-122"/>
                <a:cs typeface="Gelasio" pitchFamily="34" charset="-120"/>
              </a:rPr>
              <a:t>Serveurs</a:t>
            </a:r>
            <a:endParaRPr lang="en-US" sz="2187" dirty="0"/>
          </a:p>
        </p:txBody>
      </p:sp>
      <p:sp>
        <p:nvSpPr>
          <p:cNvPr id="10" name="Text 7"/>
          <p:cNvSpPr/>
          <p:nvPr/>
        </p:nvSpPr>
        <p:spPr>
          <a:xfrm>
            <a:off x="7662267" y="3626287"/>
            <a:ext cx="4694158" cy="710803"/>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Les ordinateurs centraux qui fournissent les services.</a:t>
            </a:r>
            <a:endParaRPr lang="en-US" sz="1750" dirty="0"/>
          </a:p>
        </p:txBody>
      </p:sp>
      <p:sp>
        <p:nvSpPr>
          <p:cNvPr id="11" name="Shape 8"/>
          <p:cNvSpPr/>
          <p:nvPr/>
        </p:nvSpPr>
        <p:spPr>
          <a:xfrm>
            <a:off x="2037993" y="4795242"/>
            <a:ext cx="5166122" cy="1752124"/>
          </a:xfrm>
          <a:prstGeom prst="roundRect">
            <a:avLst>
              <a:gd name="adj" fmla="val 5707"/>
            </a:avLst>
          </a:prstGeom>
          <a:solidFill>
            <a:srgbClr val="E8E8E3"/>
          </a:solidFill>
          <a:ln w="13811">
            <a:solidFill>
              <a:srgbClr val="D1D1C7"/>
            </a:solidFill>
            <a:prstDash val="solid"/>
          </a:ln>
        </p:spPr>
      </p:sp>
      <p:sp>
        <p:nvSpPr>
          <p:cNvPr id="12" name="Text 9"/>
          <p:cNvSpPr/>
          <p:nvPr/>
        </p:nvSpPr>
        <p:spPr>
          <a:xfrm>
            <a:off x="2273975" y="5031224"/>
            <a:ext cx="2766060" cy="347186"/>
          </a:xfrm>
          <a:prstGeom prst="rect">
            <a:avLst/>
          </a:prstGeom>
          <a:noFill/>
          <a:ln/>
        </p:spPr>
        <p:txBody>
          <a:bodyPr wrap="none" rtlCol="0" anchor="t"/>
          <a:lstStyle/>
          <a:p>
            <a:pPr indent="0" marL="0">
              <a:lnSpc>
                <a:spcPts val="2734"/>
              </a:lnSpc>
              <a:buNone/>
            </a:pPr>
            <a:r>
              <a:rPr lang="en-US" sz="2187" dirty="0">
                <a:solidFill>
                  <a:srgbClr val="272525"/>
                </a:solidFill>
                <a:latin typeface="Gelasio" pitchFamily="34" charset="0"/>
                <a:ea typeface="Gelasio" pitchFamily="34" charset="-122"/>
                <a:cs typeface="Gelasio" pitchFamily="34" charset="-120"/>
              </a:rPr>
              <a:t>Dispositifs de stockage</a:t>
            </a:r>
            <a:endParaRPr lang="en-US" sz="2187" dirty="0"/>
          </a:p>
        </p:txBody>
      </p:sp>
      <p:sp>
        <p:nvSpPr>
          <p:cNvPr id="13" name="Text 10"/>
          <p:cNvSpPr/>
          <p:nvPr/>
        </p:nvSpPr>
        <p:spPr>
          <a:xfrm>
            <a:off x="2273975" y="5600581"/>
            <a:ext cx="4694158" cy="710803"/>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Les unités de stockage pour stocker les données recueillies.</a:t>
            </a:r>
            <a:endParaRPr lang="en-US" sz="1750" dirty="0"/>
          </a:p>
        </p:txBody>
      </p:sp>
      <p:sp>
        <p:nvSpPr>
          <p:cNvPr id="14" name="Shape 11"/>
          <p:cNvSpPr/>
          <p:nvPr/>
        </p:nvSpPr>
        <p:spPr>
          <a:xfrm>
            <a:off x="7426285" y="4795242"/>
            <a:ext cx="5166122" cy="1752124"/>
          </a:xfrm>
          <a:prstGeom prst="roundRect">
            <a:avLst>
              <a:gd name="adj" fmla="val 5707"/>
            </a:avLst>
          </a:prstGeom>
          <a:solidFill>
            <a:srgbClr val="E8E8E3"/>
          </a:solidFill>
          <a:ln w="13811">
            <a:solidFill>
              <a:srgbClr val="D1D1C7"/>
            </a:solidFill>
            <a:prstDash val="solid"/>
          </a:ln>
        </p:spPr>
      </p:sp>
      <p:sp>
        <p:nvSpPr>
          <p:cNvPr id="15" name="Text 12"/>
          <p:cNvSpPr/>
          <p:nvPr/>
        </p:nvSpPr>
        <p:spPr>
          <a:xfrm>
            <a:off x="7662267" y="5031224"/>
            <a:ext cx="2834640" cy="347186"/>
          </a:xfrm>
          <a:prstGeom prst="rect">
            <a:avLst/>
          </a:prstGeom>
          <a:noFill/>
          <a:ln/>
        </p:spPr>
        <p:txBody>
          <a:bodyPr wrap="none" rtlCol="0" anchor="t"/>
          <a:lstStyle/>
          <a:p>
            <a:pPr indent="0" marL="0">
              <a:lnSpc>
                <a:spcPts val="2734"/>
              </a:lnSpc>
              <a:buNone/>
            </a:pPr>
            <a:r>
              <a:rPr lang="en-US" sz="2187" dirty="0">
                <a:solidFill>
                  <a:srgbClr val="272525"/>
                </a:solidFill>
                <a:latin typeface="Gelasio" pitchFamily="34" charset="0"/>
                <a:ea typeface="Gelasio" pitchFamily="34" charset="-122"/>
                <a:cs typeface="Gelasio" pitchFamily="34" charset="-120"/>
              </a:rPr>
              <a:t>Equipements de réseau</a:t>
            </a:r>
            <a:endParaRPr lang="en-US" sz="2187" dirty="0"/>
          </a:p>
        </p:txBody>
      </p:sp>
      <p:sp>
        <p:nvSpPr>
          <p:cNvPr id="16" name="Text 13"/>
          <p:cNvSpPr/>
          <p:nvPr/>
        </p:nvSpPr>
        <p:spPr>
          <a:xfrm>
            <a:off x="7662267" y="5600581"/>
            <a:ext cx="4694158" cy="355402"/>
          </a:xfrm>
          <a:prstGeom prst="rect">
            <a:avLst/>
          </a:prstGeom>
          <a:noFill/>
          <a:ln/>
        </p:spPr>
        <p:txBody>
          <a:bodyPr wrap="non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Pour connecter les différents systèmes.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037993" y="1006673"/>
            <a:ext cx="6766560" cy="694373"/>
          </a:xfrm>
          <a:prstGeom prst="rect">
            <a:avLst/>
          </a:prstGeom>
          <a:noFill/>
          <a:ln/>
        </p:spPr>
        <p:txBody>
          <a:bodyPr wrap="non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1.b. Infrastructure logicielle</a:t>
            </a:r>
            <a:endParaRPr lang="en-US" sz="4374" dirty="0"/>
          </a:p>
        </p:txBody>
      </p:sp>
      <p:sp>
        <p:nvSpPr>
          <p:cNvPr id="5" name="Text 2"/>
          <p:cNvSpPr/>
          <p:nvPr/>
        </p:nvSpPr>
        <p:spPr>
          <a:xfrm>
            <a:off x="2037993" y="2145387"/>
            <a:ext cx="10554414" cy="1421606"/>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L'infrastructure logicielle est l'ensemble des programmes et des services qui permettent aux applications de fonctionner correctement et de communiquer entre elles. Elle inclut notamment les systèmes d'exploitation, les serveurs d'applications, les bases de données, les logiciels de virtualisation, les outils de développement et les services de sécurité.</a:t>
            </a:r>
            <a:endParaRPr lang="en-US" sz="1750" dirty="0"/>
          </a:p>
        </p:txBody>
      </p:sp>
      <p:sp>
        <p:nvSpPr>
          <p:cNvPr id="6" name="Text 3"/>
          <p:cNvSpPr/>
          <p:nvPr/>
        </p:nvSpPr>
        <p:spPr>
          <a:xfrm>
            <a:off x="2037993" y="3816906"/>
            <a:ext cx="10554414" cy="355402"/>
          </a:xfrm>
          <a:prstGeom prst="rect">
            <a:avLst/>
          </a:prstGeom>
          <a:noFill/>
          <a:ln/>
        </p:spPr>
        <p:txBody>
          <a:bodyPr wrap="non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Voici quelques types de logiciels :</a:t>
            </a:r>
            <a:endParaRPr lang="en-US" sz="1750" dirty="0"/>
          </a:p>
        </p:txBody>
      </p:sp>
      <p:pic>
        <p:nvPicPr>
          <p:cNvPr id="7" name="Image 1" descr="preencoded.png">    </p:cNvPr>
          <p:cNvPicPr>
            <a:picLocks noChangeAspect="1"/>
          </p:cNvPicPr>
          <p:nvPr/>
        </p:nvPicPr>
        <p:blipFill>
          <a:blip r:embed="rId2"/>
          <a:stretch>
            <a:fillRect/>
          </a:stretch>
        </p:blipFill>
        <p:spPr>
          <a:xfrm>
            <a:off x="2037993" y="4422219"/>
            <a:ext cx="1481257" cy="1481257"/>
          </a:xfrm>
          <a:prstGeom prst="rect">
            <a:avLst/>
          </a:prstGeom>
        </p:spPr>
      </p:pic>
      <p:sp>
        <p:nvSpPr>
          <p:cNvPr id="8" name="Text 4"/>
          <p:cNvSpPr/>
          <p:nvPr/>
        </p:nvSpPr>
        <p:spPr>
          <a:xfrm>
            <a:off x="2037993" y="6181130"/>
            <a:ext cx="1481257" cy="347186"/>
          </a:xfrm>
          <a:prstGeom prst="rect">
            <a:avLst/>
          </a:prstGeom>
          <a:noFill/>
          <a:ln/>
        </p:spPr>
        <p:txBody>
          <a:bodyPr wrap="none" rtlCol="0" anchor="t"/>
          <a:lstStyle/>
          <a:p>
            <a:pPr algn="ctr" indent="0" marL="0">
              <a:lnSpc>
                <a:spcPts val="2734"/>
              </a:lnSpc>
              <a:buNone/>
            </a:pPr>
            <a:r>
              <a:rPr lang="en-US" sz="2187" dirty="0">
                <a:solidFill>
                  <a:srgbClr val="312F2B"/>
                </a:solidFill>
                <a:latin typeface="Gelasio" pitchFamily="34" charset="0"/>
                <a:ea typeface="Gelasio" pitchFamily="34" charset="-122"/>
                <a:cs typeface="Gelasio" pitchFamily="34" charset="-120"/>
              </a:rPr>
              <a:t>ERP</a:t>
            </a:r>
            <a:endParaRPr lang="en-US" sz="2187" dirty="0"/>
          </a:p>
        </p:txBody>
      </p:sp>
      <p:pic>
        <p:nvPicPr>
          <p:cNvPr id="9" name="Image 2" descr="preencoded.png">    </p:cNvPr>
          <p:cNvPicPr>
            <a:picLocks noChangeAspect="1"/>
          </p:cNvPicPr>
          <p:nvPr/>
        </p:nvPicPr>
        <p:blipFill>
          <a:blip r:embed="rId3"/>
          <a:stretch>
            <a:fillRect/>
          </a:stretch>
        </p:blipFill>
        <p:spPr>
          <a:xfrm>
            <a:off x="3852505" y="4422219"/>
            <a:ext cx="1481376" cy="1481376"/>
          </a:xfrm>
          <a:prstGeom prst="rect">
            <a:avLst/>
          </a:prstGeom>
        </p:spPr>
      </p:pic>
      <p:sp>
        <p:nvSpPr>
          <p:cNvPr id="10" name="Text 5"/>
          <p:cNvSpPr/>
          <p:nvPr/>
        </p:nvSpPr>
        <p:spPr>
          <a:xfrm>
            <a:off x="3852505" y="6181249"/>
            <a:ext cx="1481376" cy="347186"/>
          </a:xfrm>
          <a:prstGeom prst="rect">
            <a:avLst/>
          </a:prstGeom>
          <a:noFill/>
          <a:ln/>
        </p:spPr>
        <p:txBody>
          <a:bodyPr wrap="none" rtlCol="0" anchor="t"/>
          <a:lstStyle/>
          <a:p>
            <a:pPr algn="ctr" indent="0" marL="0">
              <a:lnSpc>
                <a:spcPts val="2734"/>
              </a:lnSpc>
              <a:buNone/>
            </a:pPr>
            <a:r>
              <a:rPr lang="en-US" sz="2187" dirty="0">
                <a:solidFill>
                  <a:srgbClr val="312F2B"/>
                </a:solidFill>
                <a:latin typeface="Gelasio" pitchFamily="34" charset="0"/>
                <a:ea typeface="Gelasio" pitchFamily="34" charset="-122"/>
                <a:cs typeface="Gelasio" pitchFamily="34" charset="-120"/>
              </a:rPr>
              <a:t>SCM</a:t>
            </a:r>
            <a:endParaRPr lang="en-US" sz="2187" dirty="0"/>
          </a:p>
        </p:txBody>
      </p:sp>
      <p:pic>
        <p:nvPicPr>
          <p:cNvPr id="11" name="Image 3" descr="preencoded.png">    </p:cNvPr>
          <p:cNvPicPr>
            <a:picLocks noChangeAspect="1"/>
          </p:cNvPicPr>
          <p:nvPr/>
        </p:nvPicPr>
        <p:blipFill>
          <a:blip r:embed="rId4"/>
          <a:stretch>
            <a:fillRect/>
          </a:stretch>
        </p:blipFill>
        <p:spPr>
          <a:xfrm>
            <a:off x="5667137" y="4422219"/>
            <a:ext cx="1481376" cy="1481376"/>
          </a:xfrm>
          <a:prstGeom prst="rect">
            <a:avLst/>
          </a:prstGeom>
        </p:spPr>
      </p:pic>
      <p:sp>
        <p:nvSpPr>
          <p:cNvPr id="12" name="Text 6"/>
          <p:cNvSpPr/>
          <p:nvPr/>
        </p:nvSpPr>
        <p:spPr>
          <a:xfrm>
            <a:off x="5667137" y="6181249"/>
            <a:ext cx="1481376" cy="347186"/>
          </a:xfrm>
          <a:prstGeom prst="rect">
            <a:avLst/>
          </a:prstGeom>
          <a:noFill/>
          <a:ln/>
        </p:spPr>
        <p:txBody>
          <a:bodyPr wrap="none" rtlCol="0" anchor="t"/>
          <a:lstStyle/>
          <a:p>
            <a:pPr algn="ctr" indent="0" marL="0">
              <a:lnSpc>
                <a:spcPts val="2734"/>
              </a:lnSpc>
              <a:buNone/>
            </a:pPr>
            <a:r>
              <a:rPr lang="en-US" sz="2187" dirty="0">
                <a:solidFill>
                  <a:srgbClr val="312F2B"/>
                </a:solidFill>
                <a:latin typeface="Gelasio" pitchFamily="34" charset="0"/>
                <a:ea typeface="Gelasio" pitchFamily="34" charset="-122"/>
                <a:cs typeface="Gelasio" pitchFamily="34" charset="-120"/>
              </a:rPr>
              <a:t>CRM</a:t>
            </a:r>
            <a:endParaRPr lang="en-US" sz="2187" dirty="0"/>
          </a:p>
        </p:txBody>
      </p:sp>
      <p:pic>
        <p:nvPicPr>
          <p:cNvPr id="13" name="Image 4" descr="preencoded.png">    </p:cNvPr>
          <p:cNvPicPr>
            <a:picLocks noChangeAspect="1"/>
          </p:cNvPicPr>
          <p:nvPr/>
        </p:nvPicPr>
        <p:blipFill>
          <a:blip r:embed="rId5"/>
          <a:stretch>
            <a:fillRect/>
          </a:stretch>
        </p:blipFill>
        <p:spPr>
          <a:xfrm>
            <a:off x="7481768" y="4422219"/>
            <a:ext cx="1481376" cy="1481376"/>
          </a:xfrm>
          <a:prstGeom prst="rect">
            <a:avLst/>
          </a:prstGeom>
        </p:spPr>
      </p:pic>
      <p:sp>
        <p:nvSpPr>
          <p:cNvPr id="14" name="Text 7"/>
          <p:cNvSpPr/>
          <p:nvPr/>
        </p:nvSpPr>
        <p:spPr>
          <a:xfrm>
            <a:off x="7481768" y="6181249"/>
            <a:ext cx="1481376" cy="347186"/>
          </a:xfrm>
          <a:prstGeom prst="rect">
            <a:avLst/>
          </a:prstGeom>
          <a:noFill/>
          <a:ln/>
        </p:spPr>
        <p:txBody>
          <a:bodyPr wrap="none" rtlCol="0" anchor="t"/>
          <a:lstStyle/>
          <a:p>
            <a:pPr algn="ctr" indent="0" marL="0">
              <a:lnSpc>
                <a:spcPts val="2734"/>
              </a:lnSpc>
              <a:buNone/>
            </a:pPr>
            <a:r>
              <a:rPr lang="en-US" sz="2187" dirty="0">
                <a:solidFill>
                  <a:srgbClr val="312F2B"/>
                </a:solidFill>
                <a:latin typeface="Gelasio" pitchFamily="34" charset="0"/>
                <a:ea typeface="Gelasio" pitchFamily="34" charset="-122"/>
                <a:cs typeface="Gelasio" pitchFamily="34" charset="-120"/>
              </a:rPr>
              <a:t>CAD</a:t>
            </a:r>
            <a:endParaRPr lang="en-US" sz="2187" dirty="0"/>
          </a:p>
        </p:txBody>
      </p:sp>
      <p:pic>
        <p:nvPicPr>
          <p:cNvPr id="15" name="Image 5" descr="preencoded.png">    </p:cNvPr>
          <p:cNvPicPr>
            <a:picLocks noChangeAspect="1"/>
          </p:cNvPicPr>
          <p:nvPr/>
        </p:nvPicPr>
        <p:blipFill>
          <a:blip r:embed="rId6"/>
          <a:stretch>
            <a:fillRect/>
          </a:stretch>
        </p:blipFill>
        <p:spPr>
          <a:xfrm>
            <a:off x="9296400" y="4422219"/>
            <a:ext cx="1481376" cy="1481376"/>
          </a:xfrm>
          <a:prstGeom prst="rect">
            <a:avLst/>
          </a:prstGeom>
        </p:spPr>
      </p:pic>
      <p:sp>
        <p:nvSpPr>
          <p:cNvPr id="16" name="Text 8"/>
          <p:cNvSpPr/>
          <p:nvPr/>
        </p:nvSpPr>
        <p:spPr>
          <a:xfrm>
            <a:off x="9296400" y="6181249"/>
            <a:ext cx="1481376" cy="1041559"/>
          </a:xfrm>
          <a:prstGeom prst="rect">
            <a:avLst/>
          </a:prstGeom>
          <a:noFill/>
          <a:ln/>
        </p:spPr>
        <p:txBody>
          <a:bodyPr wrap="square" rtlCol="0" anchor="t"/>
          <a:lstStyle/>
          <a:p>
            <a:pPr algn="ctr" indent="0" marL="0">
              <a:lnSpc>
                <a:spcPts val="2734"/>
              </a:lnSpc>
              <a:buNone/>
            </a:pPr>
            <a:r>
              <a:rPr lang="en-US" sz="2187" dirty="0">
                <a:solidFill>
                  <a:srgbClr val="312F2B"/>
                </a:solidFill>
                <a:latin typeface="Gelasio" pitchFamily="34" charset="0"/>
                <a:ea typeface="Gelasio" pitchFamily="34" charset="-122"/>
                <a:cs typeface="Gelasio" pitchFamily="34" charset="-120"/>
              </a:rPr>
              <a:t>Logiciel de Gestion de Projet</a:t>
            </a:r>
            <a:endParaRPr lang="en-US" sz="2187" dirty="0"/>
          </a:p>
        </p:txBody>
      </p:sp>
      <p:pic>
        <p:nvPicPr>
          <p:cNvPr id="17" name="Image 6" descr="preencoded.png">    </p:cNvPr>
          <p:cNvPicPr>
            <a:picLocks noChangeAspect="1"/>
          </p:cNvPicPr>
          <p:nvPr/>
        </p:nvPicPr>
        <p:blipFill>
          <a:blip r:embed="rId7"/>
          <a:stretch>
            <a:fillRect/>
          </a:stretch>
        </p:blipFill>
        <p:spPr>
          <a:xfrm>
            <a:off x="11111032" y="4422219"/>
            <a:ext cx="1481376" cy="1481376"/>
          </a:xfrm>
          <a:prstGeom prst="rect">
            <a:avLst/>
          </a:prstGeom>
        </p:spPr>
      </p:pic>
      <p:sp>
        <p:nvSpPr>
          <p:cNvPr id="18" name="Text 9"/>
          <p:cNvSpPr/>
          <p:nvPr/>
        </p:nvSpPr>
        <p:spPr>
          <a:xfrm>
            <a:off x="11111032" y="6181249"/>
            <a:ext cx="1481376" cy="347186"/>
          </a:xfrm>
          <a:prstGeom prst="rect">
            <a:avLst/>
          </a:prstGeom>
          <a:noFill/>
          <a:ln/>
        </p:spPr>
        <p:txBody>
          <a:bodyPr wrap="none" rtlCol="0" anchor="t"/>
          <a:lstStyle/>
          <a:p>
            <a:pPr algn="ctr" indent="0" marL="0">
              <a:lnSpc>
                <a:spcPts val="2734"/>
              </a:lnSpc>
              <a:buNone/>
            </a:pPr>
            <a:r>
              <a:rPr lang="en-US" sz="2187" dirty="0">
                <a:solidFill>
                  <a:srgbClr val="312F2B"/>
                </a:solidFill>
                <a:latin typeface="Gelasio" pitchFamily="34" charset="0"/>
                <a:ea typeface="Gelasio" pitchFamily="34" charset="-122"/>
                <a:cs typeface="Gelasio" pitchFamily="34" charset="-120"/>
              </a:rPr>
              <a:t>BI</a:t>
            </a:r>
            <a:endParaRPr lang="en-US" sz="2187"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454">
            <a:solidFill>
              <a:srgbClr val="FFFFFF">
                <a:alpha val="64000"/>
              </a:srgbClr>
            </a:solidFill>
            <a:prstDash val="solid"/>
          </a:ln>
        </p:spPr>
      </p:sp>
      <p:sp>
        <p:nvSpPr>
          <p:cNvPr id="4" name="Text 1"/>
          <p:cNvSpPr/>
          <p:nvPr/>
        </p:nvSpPr>
        <p:spPr>
          <a:xfrm>
            <a:off x="2166699" y="758309"/>
            <a:ext cx="7940040" cy="541853"/>
          </a:xfrm>
          <a:prstGeom prst="rect">
            <a:avLst/>
          </a:prstGeom>
          <a:noFill/>
          <a:ln/>
        </p:spPr>
        <p:txBody>
          <a:bodyPr wrap="none" rtlCol="0" anchor="t"/>
          <a:lstStyle/>
          <a:p>
            <a:pPr indent="0" marL="0">
              <a:lnSpc>
                <a:spcPts val="4267"/>
              </a:lnSpc>
              <a:buNone/>
            </a:pPr>
            <a:r>
              <a:rPr lang="en-US" sz="3414" dirty="0">
                <a:solidFill>
                  <a:srgbClr val="312F2B"/>
                </a:solidFill>
                <a:latin typeface="Gelasio" pitchFamily="34" charset="0"/>
                <a:ea typeface="Gelasio" pitchFamily="34" charset="-122"/>
                <a:cs typeface="Gelasio" pitchFamily="34" charset="-120"/>
              </a:rPr>
              <a:t>1.b.1 ERP : Enterprise Resource Planning</a:t>
            </a:r>
            <a:endParaRPr lang="en-US" sz="3414" dirty="0"/>
          </a:p>
        </p:txBody>
      </p:sp>
      <p:sp>
        <p:nvSpPr>
          <p:cNvPr id="5" name="Text 2"/>
          <p:cNvSpPr/>
          <p:nvPr/>
        </p:nvSpPr>
        <p:spPr>
          <a:xfrm>
            <a:off x="2166699" y="1733669"/>
            <a:ext cx="10297001" cy="1734145"/>
          </a:xfrm>
          <a:prstGeom prst="rect">
            <a:avLst/>
          </a:prstGeom>
          <a:noFill/>
          <a:ln/>
        </p:spPr>
        <p:txBody>
          <a:bodyPr wrap="square" rtlCol="0" anchor="t"/>
          <a:lstStyle/>
          <a:p>
            <a:pPr indent="0" marL="0">
              <a:lnSpc>
                <a:spcPts val="2731"/>
              </a:lnSpc>
              <a:buNone/>
            </a:pPr>
            <a:r>
              <a:rPr lang="en-US" sz="1707" dirty="0">
                <a:solidFill>
                  <a:srgbClr val="272525"/>
                </a:solidFill>
                <a:latin typeface="Lato" pitchFamily="34" charset="0"/>
                <a:ea typeface="Lato" pitchFamily="34" charset="-122"/>
                <a:cs typeface="Lato" pitchFamily="34" charset="-120"/>
              </a:rPr>
              <a:t>Un ERP (Enterprise Resource Planning) est un système de gestion qui permet d'optimiser les processus de l'entreprise et d'augmenter la rentabilité. Il s'agit d'un logiciel complet qui intègre les différents départements de l'entreprise (comptabilité, finance, production, ressources humaines, etc.) et qui permet de gérer l'ensemble des activités de l'entreprise de manière centralisée. Les avantages d'un ERP incluent une meilleure visibilité sur les processus, une gestion plus efficace des ressources, une réduction des coûts et une amélioration de la qualité.</a:t>
            </a:r>
            <a:endParaRPr lang="en-US" sz="1707" dirty="0"/>
          </a:p>
        </p:txBody>
      </p:sp>
      <p:sp>
        <p:nvSpPr>
          <p:cNvPr id="6" name="Text 3"/>
          <p:cNvSpPr/>
          <p:nvPr/>
        </p:nvSpPr>
        <p:spPr>
          <a:xfrm>
            <a:off x="2166699" y="3711654"/>
            <a:ext cx="10297001" cy="346829"/>
          </a:xfrm>
          <a:prstGeom prst="rect">
            <a:avLst/>
          </a:prstGeom>
          <a:noFill/>
          <a:ln/>
        </p:spPr>
        <p:txBody>
          <a:bodyPr wrap="none" rtlCol="0" anchor="t"/>
          <a:lstStyle/>
          <a:p>
            <a:pPr indent="0" marL="0">
              <a:lnSpc>
                <a:spcPts val="2731"/>
              </a:lnSpc>
              <a:buNone/>
            </a:pPr>
            <a:r>
              <a:rPr lang="en-US" sz="1707" dirty="0">
                <a:solidFill>
                  <a:srgbClr val="272525"/>
                </a:solidFill>
                <a:latin typeface="Lato" pitchFamily="34" charset="0"/>
                <a:ea typeface="Lato" pitchFamily="34" charset="-122"/>
                <a:cs typeface="Lato" pitchFamily="34" charset="-120"/>
              </a:rPr>
              <a:t>Voici quelques exemples d'ERP:</a:t>
            </a:r>
            <a:endParaRPr lang="en-US" sz="1707" dirty="0"/>
          </a:p>
        </p:txBody>
      </p:sp>
      <p:pic>
        <p:nvPicPr>
          <p:cNvPr id="7" name="Image 1" descr="preencoded.png">    </p:cNvPr>
          <p:cNvPicPr>
            <a:picLocks noChangeAspect="1"/>
          </p:cNvPicPr>
          <p:nvPr/>
        </p:nvPicPr>
        <p:blipFill>
          <a:blip r:embed="rId2"/>
          <a:stretch>
            <a:fillRect/>
          </a:stretch>
        </p:blipFill>
        <p:spPr>
          <a:xfrm>
            <a:off x="2166699" y="4546163"/>
            <a:ext cx="2177534" cy="1230630"/>
          </a:xfrm>
          <a:prstGeom prst="rect">
            <a:avLst/>
          </a:prstGeom>
        </p:spPr>
      </p:pic>
      <p:sp>
        <p:nvSpPr>
          <p:cNvPr id="8" name="Text 4"/>
          <p:cNvSpPr/>
          <p:nvPr/>
        </p:nvSpPr>
        <p:spPr>
          <a:xfrm>
            <a:off x="2171581" y="6020633"/>
            <a:ext cx="2167771" cy="338733"/>
          </a:xfrm>
          <a:prstGeom prst="rect">
            <a:avLst/>
          </a:prstGeom>
          <a:noFill/>
          <a:ln/>
        </p:spPr>
        <p:txBody>
          <a:bodyPr wrap="none" rtlCol="0" anchor="t"/>
          <a:lstStyle/>
          <a:p>
            <a:pPr algn="ctr" indent="0" marL="0">
              <a:lnSpc>
                <a:spcPts val="2667"/>
              </a:lnSpc>
              <a:buNone/>
            </a:pPr>
            <a:r>
              <a:rPr lang="en-US" sz="2134" dirty="0">
                <a:solidFill>
                  <a:srgbClr val="312F2B"/>
                </a:solidFill>
                <a:latin typeface="Gelasio" pitchFamily="34" charset="0"/>
                <a:ea typeface="Gelasio" pitchFamily="34" charset="-122"/>
                <a:cs typeface="Gelasio" pitchFamily="34" charset="-120"/>
              </a:rPr>
              <a:t>SAP ERP</a:t>
            </a:r>
            <a:endParaRPr lang="en-US" sz="2134" dirty="0"/>
          </a:p>
        </p:txBody>
      </p:sp>
      <p:sp>
        <p:nvSpPr>
          <p:cNvPr id="9" name="Text 5"/>
          <p:cNvSpPr/>
          <p:nvPr/>
        </p:nvSpPr>
        <p:spPr>
          <a:xfrm>
            <a:off x="2166699" y="6576060"/>
            <a:ext cx="2177534" cy="346829"/>
          </a:xfrm>
          <a:prstGeom prst="rect">
            <a:avLst/>
          </a:prstGeom>
          <a:noFill/>
          <a:ln/>
        </p:spPr>
        <p:txBody>
          <a:bodyPr wrap="none" rtlCol="0" anchor="t"/>
          <a:lstStyle/>
          <a:p>
            <a:pPr algn="ctr" indent="0" marL="0">
              <a:lnSpc>
                <a:spcPts val="2731"/>
              </a:lnSpc>
              <a:buNone/>
            </a:pPr>
            <a:endParaRPr lang="en-US" sz="1707" dirty="0"/>
          </a:p>
        </p:txBody>
      </p:sp>
      <p:pic>
        <p:nvPicPr>
          <p:cNvPr id="10" name="Image 2" descr="preencoded.png">    </p:cNvPr>
          <p:cNvPicPr>
            <a:picLocks noChangeAspect="1"/>
          </p:cNvPicPr>
          <p:nvPr/>
        </p:nvPicPr>
        <p:blipFill>
          <a:blip r:embed="rId3"/>
          <a:stretch>
            <a:fillRect/>
          </a:stretch>
        </p:blipFill>
        <p:spPr>
          <a:xfrm>
            <a:off x="4880729" y="4546163"/>
            <a:ext cx="2177534" cy="1245275"/>
          </a:xfrm>
          <a:prstGeom prst="rect">
            <a:avLst/>
          </a:prstGeom>
        </p:spPr>
      </p:pic>
      <p:sp>
        <p:nvSpPr>
          <p:cNvPr id="11" name="Text 6"/>
          <p:cNvSpPr/>
          <p:nvPr/>
        </p:nvSpPr>
        <p:spPr>
          <a:xfrm>
            <a:off x="4880729" y="6035278"/>
            <a:ext cx="2177534" cy="677466"/>
          </a:xfrm>
          <a:prstGeom prst="rect">
            <a:avLst/>
          </a:prstGeom>
          <a:noFill/>
          <a:ln/>
        </p:spPr>
        <p:txBody>
          <a:bodyPr wrap="square" rtlCol="0" anchor="t"/>
          <a:lstStyle/>
          <a:p>
            <a:pPr algn="ctr" indent="0" marL="0">
              <a:lnSpc>
                <a:spcPts val="2667"/>
              </a:lnSpc>
              <a:buNone/>
            </a:pPr>
            <a:r>
              <a:rPr lang="en-US" sz="2134" dirty="0">
                <a:solidFill>
                  <a:srgbClr val="312F2B"/>
                </a:solidFill>
                <a:latin typeface="Gelasio" pitchFamily="34" charset="0"/>
                <a:ea typeface="Gelasio" pitchFamily="34" charset="-122"/>
                <a:cs typeface="Gelasio" pitchFamily="34" charset="-120"/>
              </a:rPr>
              <a:t>Oracle ERP Cloud</a:t>
            </a:r>
            <a:endParaRPr lang="en-US" sz="2134" dirty="0"/>
          </a:p>
        </p:txBody>
      </p:sp>
      <p:sp>
        <p:nvSpPr>
          <p:cNvPr id="12" name="Text 7"/>
          <p:cNvSpPr/>
          <p:nvPr/>
        </p:nvSpPr>
        <p:spPr>
          <a:xfrm>
            <a:off x="4880729" y="6929438"/>
            <a:ext cx="2177534" cy="346829"/>
          </a:xfrm>
          <a:prstGeom prst="rect">
            <a:avLst/>
          </a:prstGeom>
          <a:noFill/>
          <a:ln/>
        </p:spPr>
        <p:txBody>
          <a:bodyPr wrap="none" rtlCol="0" anchor="t"/>
          <a:lstStyle/>
          <a:p>
            <a:pPr algn="ctr" indent="0" marL="0">
              <a:lnSpc>
                <a:spcPts val="2731"/>
              </a:lnSpc>
              <a:buNone/>
            </a:pPr>
            <a:endParaRPr lang="en-US" sz="1707" dirty="0"/>
          </a:p>
        </p:txBody>
      </p:sp>
      <p:pic>
        <p:nvPicPr>
          <p:cNvPr id="13" name="Image 3" descr="preencoded.png">    </p:cNvPr>
          <p:cNvPicPr>
            <a:picLocks noChangeAspect="1"/>
          </p:cNvPicPr>
          <p:nvPr/>
        </p:nvPicPr>
        <p:blipFill>
          <a:blip r:embed="rId4"/>
          <a:stretch>
            <a:fillRect/>
          </a:stretch>
        </p:blipFill>
        <p:spPr>
          <a:xfrm>
            <a:off x="7594759" y="4546163"/>
            <a:ext cx="2177534" cy="1224796"/>
          </a:xfrm>
          <a:prstGeom prst="rect">
            <a:avLst/>
          </a:prstGeom>
        </p:spPr>
      </p:pic>
      <p:sp>
        <p:nvSpPr>
          <p:cNvPr id="14" name="Text 8"/>
          <p:cNvSpPr/>
          <p:nvPr/>
        </p:nvSpPr>
        <p:spPr>
          <a:xfrm>
            <a:off x="7594759" y="6014799"/>
            <a:ext cx="2177534" cy="677466"/>
          </a:xfrm>
          <a:prstGeom prst="rect">
            <a:avLst/>
          </a:prstGeom>
          <a:noFill/>
          <a:ln/>
        </p:spPr>
        <p:txBody>
          <a:bodyPr wrap="square" rtlCol="0" anchor="t"/>
          <a:lstStyle/>
          <a:p>
            <a:pPr algn="ctr" indent="0" marL="0">
              <a:lnSpc>
                <a:spcPts val="2667"/>
              </a:lnSpc>
              <a:buNone/>
            </a:pPr>
            <a:r>
              <a:rPr lang="en-US" sz="2134" dirty="0">
                <a:solidFill>
                  <a:srgbClr val="312F2B"/>
                </a:solidFill>
                <a:latin typeface="Gelasio" pitchFamily="34" charset="0"/>
                <a:ea typeface="Gelasio" pitchFamily="34" charset="-122"/>
                <a:cs typeface="Gelasio" pitchFamily="34" charset="-120"/>
              </a:rPr>
              <a:t>Microsoft Dynamics 365</a:t>
            </a:r>
            <a:endParaRPr lang="en-US" sz="2134" dirty="0"/>
          </a:p>
        </p:txBody>
      </p:sp>
      <p:sp>
        <p:nvSpPr>
          <p:cNvPr id="15" name="Text 9"/>
          <p:cNvSpPr/>
          <p:nvPr/>
        </p:nvSpPr>
        <p:spPr>
          <a:xfrm>
            <a:off x="7594759" y="6908959"/>
            <a:ext cx="2177534" cy="346829"/>
          </a:xfrm>
          <a:prstGeom prst="rect">
            <a:avLst/>
          </a:prstGeom>
          <a:noFill/>
          <a:ln/>
        </p:spPr>
        <p:txBody>
          <a:bodyPr wrap="none" rtlCol="0" anchor="t"/>
          <a:lstStyle/>
          <a:p>
            <a:pPr algn="ctr" indent="0" marL="0">
              <a:lnSpc>
                <a:spcPts val="2731"/>
              </a:lnSpc>
              <a:buNone/>
            </a:pPr>
            <a:endParaRPr lang="en-US" sz="1707" dirty="0"/>
          </a:p>
        </p:txBody>
      </p:sp>
      <p:pic>
        <p:nvPicPr>
          <p:cNvPr id="16" name="Image 4" descr="preencoded.png">    </p:cNvPr>
          <p:cNvPicPr>
            <a:picLocks noChangeAspect="1"/>
          </p:cNvPicPr>
          <p:nvPr/>
        </p:nvPicPr>
        <p:blipFill>
          <a:blip r:embed="rId5"/>
          <a:stretch>
            <a:fillRect/>
          </a:stretch>
        </p:blipFill>
        <p:spPr>
          <a:xfrm>
            <a:off x="10308788" y="4546163"/>
            <a:ext cx="2177534" cy="1224796"/>
          </a:xfrm>
          <a:prstGeom prst="rect">
            <a:avLst/>
          </a:prstGeom>
        </p:spPr>
      </p:pic>
      <p:sp>
        <p:nvSpPr>
          <p:cNvPr id="17" name="Text 10"/>
          <p:cNvSpPr/>
          <p:nvPr/>
        </p:nvSpPr>
        <p:spPr>
          <a:xfrm>
            <a:off x="10313670" y="6014799"/>
            <a:ext cx="2167771" cy="338733"/>
          </a:xfrm>
          <a:prstGeom prst="rect">
            <a:avLst/>
          </a:prstGeom>
          <a:noFill/>
          <a:ln/>
        </p:spPr>
        <p:txBody>
          <a:bodyPr wrap="none" rtlCol="0" anchor="t"/>
          <a:lstStyle/>
          <a:p>
            <a:pPr algn="ctr" indent="0" marL="0">
              <a:lnSpc>
                <a:spcPts val="2667"/>
              </a:lnSpc>
              <a:buNone/>
            </a:pPr>
            <a:r>
              <a:rPr lang="en-US" sz="2134" dirty="0">
                <a:solidFill>
                  <a:srgbClr val="312F2B"/>
                </a:solidFill>
                <a:latin typeface="Gelasio" pitchFamily="34" charset="0"/>
                <a:ea typeface="Gelasio" pitchFamily="34" charset="-122"/>
                <a:cs typeface="Gelasio" pitchFamily="34" charset="-120"/>
              </a:rPr>
              <a:t>Infor CloudSuite</a:t>
            </a:r>
            <a:endParaRPr lang="en-US" sz="2134" dirty="0"/>
          </a:p>
        </p:txBody>
      </p:sp>
      <p:sp>
        <p:nvSpPr>
          <p:cNvPr id="18" name="Text 11"/>
          <p:cNvSpPr/>
          <p:nvPr/>
        </p:nvSpPr>
        <p:spPr>
          <a:xfrm>
            <a:off x="10308788" y="6570226"/>
            <a:ext cx="2177534" cy="346829"/>
          </a:xfrm>
          <a:prstGeom prst="rect">
            <a:avLst/>
          </a:prstGeom>
          <a:noFill/>
          <a:ln/>
        </p:spPr>
        <p:txBody>
          <a:bodyPr wrap="none" rtlCol="0" anchor="t"/>
          <a:lstStyle/>
          <a:p>
            <a:pPr algn="ctr" indent="0" marL="0">
              <a:lnSpc>
                <a:spcPts val="2731"/>
              </a:lnSpc>
              <a:buNone/>
            </a:pPr>
            <a:endParaRPr lang="en-US" sz="1707"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2621">
            <a:solidFill>
              <a:srgbClr val="FFFFFF">
                <a:alpha val="64000"/>
              </a:srgbClr>
            </a:solidFill>
            <a:prstDash val="solid"/>
          </a:ln>
        </p:spPr>
      </p:sp>
      <p:sp>
        <p:nvSpPr>
          <p:cNvPr id="4" name="Text 1"/>
          <p:cNvSpPr/>
          <p:nvPr/>
        </p:nvSpPr>
        <p:spPr>
          <a:xfrm>
            <a:off x="2505551" y="557689"/>
            <a:ext cx="8656320" cy="632817"/>
          </a:xfrm>
          <a:prstGeom prst="rect">
            <a:avLst/>
          </a:prstGeom>
          <a:noFill/>
          <a:ln/>
        </p:spPr>
        <p:txBody>
          <a:bodyPr wrap="none" rtlCol="0" anchor="t"/>
          <a:lstStyle/>
          <a:p>
            <a:pPr indent="0" marL="0">
              <a:lnSpc>
                <a:spcPts val="4983"/>
              </a:lnSpc>
              <a:buNone/>
            </a:pPr>
            <a:r>
              <a:rPr lang="en-US" sz="3986" dirty="0">
                <a:solidFill>
                  <a:srgbClr val="312F2B"/>
                </a:solidFill>
                <a:latin typeface="Gelasio" pitchFamily="34" charset="0"/>
                <a:ea typeface="Gelasio" pitchFamily="34" charset="-122"/>
                <a:cs typeface="Gelasio" pitchFamily="34" charset="-120"/>
              </a:rPr>
              <a:t>1.b.2 SCM : Supply Chain Management</a:t>
            </a:r>
            <a:endParaRPr lang="en-US" sz="3986" dirty="0"/>
          </a:p>
        </p:txBody>
      </p:sp>
      <p:sp>
        <p:nvSpPr>
          <p:cNvPr id="5" name="Text 2"/>
          <p:cNvSpPr/>
          <p:nvPr/>
        </p:nvSpPr>
        <p:spPr>
          <a:xfrm>
            <a:off x="2505551" y="1595438"/>
            <a:ext cx="9619178" cy="1619845"/>
          </a:xfrm>
          <a:prstGeom prst="rect">
            <a:avLst/>
          </a:prstGeom>
          <a:noFill/>
          <a:ln/>
        </p:spPr>
        <p:txBody>
          <a:bodyPr wrap="square" rtlCol="0" anchor="t"/>
          <a:lstStyle/>
          <a:p>
            <a:pPr indent="0" marL="0">
              <a:lnSpc>
                <a:spcPts val="2551"/>
              </a:lnSpc>
              <a:buNone/>
            </a:pPr>
            <a:r>
              <a:rPr lang="en-US" sz="1595" dirty="0">
                <a:solidFill>
                  <a:srgbClr val="272525"/>
                </a:solidFill>
                <a:latin typeface="Lato" pitchFamily="34" charset="0"/>
                <a:ea typeface="Lato" pitchFamily="34" charset="-122"/>
                <a:cs typeface="Lato" pitchFamily="34" charset="-120"/>
              </a:rPr>
              <a:t>Le logiciel SCM (Supply Chain Management) est un outil puissant qui peut aider votre entreprise à optimiser le flux de biens et de services depuis le point d'origine jusqu'au point de consommation. Il peut intégrer et automatiser des processus clés, notamment la planification, l'approvisionnement, la production, la gestion des stocks et la logistique. Avec le logiciel SCM, vous pouvez obtenir une visibilité en temps réel sur votre chaîne d'approvisionnement, rationaliser vos opérations et réduire vos coûts.</a:t>
            </a:r>
            <a:endParaRPr lang="en-US" sz="1595" dirty="0"/>
          </a:p>
        </p:txBody>
      </p:sp>
      <p:pic>
        <p:nvPicPr>
          <p:cNvPr id="6" name="Image 1" descr="preencoded.png">    </p:cNvPr>
          <p:cNvPicPr>
            <a:picLocks noChangeAspect="1"/>
          </p:cNvPicPr>
          <p:nvPr/>
        </p:nvPicPr>
        <p:blipFill>
          <a:blip r:embed="rId2"/>
          <a:stretch>
            <a:fillRect/>
          </a:stretch>
        </p:blipFill>
        <p:spPr>
          <a:xfrm>
            <a:off x="2505551" y="3443049"/>
            <a:ext cx="3003828" cy="3003828"/>
          </a:xfrm>
          <a:prstGeom prst="rect">
            <a:avLst/>
          </a:prstGeom>
        </p:spPr>
      </p:pic>
      <p:sp>
        <p:nvSpPr>
          <p:cNvPr id="7" name="Text 3"/>
          <p:cNvSpPr/>
          <p:nvPr/>
        </p:nvSpPr>
        <p:spPr>
          <a:xfrm>
            <a:off x="2505551" y="6700004"/>
            <a:ext cx="3003828" cy="971907"/>
          </a:xfrm>
          <a:prstGeom prst="rect">
            <a:avLst/>
          </a:prstGeom>
          <a:noFill/>
          <a:ln/>
        </p:spPr>
        <p:txBody>
          <a:bodyPr wrap="square" rtlCol="0" anchor="t"/>
          <a:lstStyle/>
          <a:p>
            <a:pPr algn="ctr" indent="0" marL="0">
              <a:lnSpc>
                <a:spcPts val="2551"/>
              </a:lnSpc>
              <a:buNone/>
            </a:pPr>
            <a:r>
              <a:rPr lang="en-US" sz="1595" dirty="0">
                <a:solidFill>
                  <a:srgbClr val="272525"/>
                </a:solidFill>
                <a:latin typeface="Lato" pitchFamily="34" charset="0"/>
                <a:ea typeface="Lato" pitchFamily="34" charset="-122"/>
                <a:cs typeface="Lato" pitchFamily="34" charset="-120"/>
              </a:rPr>
              <a:t>Optimisez votre chaîne d'approvisionnement avec le logiciel SCM</a:t>
            </a:r>
            <a:endParaRPr lang="en-US" sz="1595" dirty="0"/>
          </a:p>
        </p:txBody>
      </p:sp>
      <p:pic>
        <p:nvPicPr>
          <p:cNvPr id="8" name="Image 2" descr="preencoded.png">    </p:cNvPr>
          <p:cNvPicPr>
            <a:picLocks noChangeAspect="1"/>
          </p:cNvPicPr>
          <p:nvPr/>
        </p:nvPicPr>
        <p:blipFill>
          <a:blip r:embed="rId3"/>
          <a:stretch>
            <a:fillRect/>
          </a:stretch>
        </p:blipFill>
        <p:spPr>
          <a:xfrm>
            <a:off x="5813107" y="3443049"/>
            <a:ext cx="3003947" cy="3003947"/>
          </a:xfrm>
          <a:prstGeom prst="rect">
            <a:avLst/>
          </a:prstGeom>
        </p:spPr>
      </p:pic>
      <p:sp>
        <p:nvSpPr>
          <p:cNvPr id="9" name="Text 4"/>
          <p:cNvSpPr/>
          <p:nvPr/>
        </p:nvSpPr>
        <p:spPr>
          <a:xfrm>
            <a:off x="5813107" y="6700123"/>
            <a:ext cx="3003947" cy="647938"/>
          </a:xfrm>
          <a:prstGeom prst="rect">
            <a:avLst/>
          </a:prstGeom>
          <a:noFill/>
          <a:ln/>
        </p:spPr>
        <p:txBody>
          <a:bodyPr wrap="square" rtlCol="0" anchor="t"/>
          <a:lstStyle/>
          <a:p>
            <a:pPr algn="ctr" indent="0" marL="0">
              <a:lnSpc>
                <a:spcPts val="2551"/>
              </a:lnSpc>
              <a:buNone/>
            </a:pPr>
            <a:r>
              <a:rPr lang="en-US" sz="1595" dirty="0">
                <a:solidFill>
                  <a:srgbClr val="272525"/>
                </a:solidFill>
                <a:latin typeface="Lato" pitchFamily="34" charset="0"/>
                <a:ea typeface="Lato" pitchFamily="34" charset="-122"/>
                <a:cs typeface="Lato" pitchFamily="34" charset="-120"/>
              </a:rPr>
              <a:t>Suivez vos stocks en temps réel avec le logiciel SCM</a:t>
            </a:r>
            <a:endParaRPr lang="en-US" sz="1595" dirty="0"/>
          </a:p>
        </p:txBody>
      </p:sp>
      <p:pic>
        <p:nvPicPr>
          <p:cNvPr id="10" name="Image 3" descr="preencoded.png">    </p:cNvPr>
          <p:cNvPicPr>
            <a:picLocks noChangeAspect="1"/>
          </p:cNvPicPr>
          <p:nvPr/>
        </p:nvPicPr>
        <p:blipFill>
          <a:blip r:embed="rId4"/>
          <a:stretch>
            <a:fillRect/>
          </a:stretch>
        </p:blipFill>
        <p:spPr>
          <a:xfrm>
            <a:off x="9120783" y="3443049"/>
            <a:ext cx="3003947" cy="3003947"/>
          </a:xfrm>
          <a:prstGeom prst="rect">
            <a:avLst/>
          </a:prstGeom>
        </p:spPr>
      </p:pic>
      <p:sp>
        <p:nvSpPr>
          <p:cNvPr id="11" name="Text 5"/>
          <p:cNvSpPr/>
          <p:nvPr/>
        </p:nvSpPr>
        <p:spPr>
          <a:xfrm>
            <a:off x="9120783" y="6700123"/>
            <a:ext cx="3003947" cy="647938"/>
          </a:xfrm>
          <a:prstGeom prst="rect">
            <a:avLst/>
          </a:prstGeom>
          <a:noFill/>
          <a:ln/>
        </p:spPr>
        <p:txBody>
          <a:bodyPr wrap="square" rtlCol="0" anchor="t"/>
          <a:lstStyle/>
          <a:p>
            <a:pPr algn="ctr" indent="0" marL="0">
              <a:lnSpc>
                <a:spcPts val="2551"/>
              </a:lnSpc>
              <a:buNone/>
            </a:pPr>
            <a:r>
              <a:rPr lang="en-US" sz="1595" dirty="0">
                <a:solidFill>
                  <a:srgbClr val="272525"/>
                </a:solidFill>
                <a:latin typeface="Lato" pitchFamily="34" charset="0"/>
                <a:ea typeface="Lato" pitchFamily="34" charset="-122"/>
                <a:cs typeface="Lato" pitchFamily="34" charset="-120"/>
              </a:rPr>
              <a:t>Rationalisez votre logistique avec le logiciel SCM</a:t>
            </a:r>
            <a:endParaRPr lang="en-US" sz="1595"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1386"/>
          </a:xfrm>
          <a:prstGeom prst="rect">
            <a:avLst/>
          </a:prstGeom>
          <a:solidFill>
            <a:srgbClr val="FFFFFF">
              <a:alpha val="75000"/>
            </a:srgbClr>
          </a:solidFill>
          <a:ln w="12144">
            <a:solidFill>
              <a:srgbClr val="FFFFFF">
                <a:alpha val="64000"/>
              </a:srgbClr>
            </a:solidFill>
            <a:prstDash val="solid"/>
          </a:ln>
        </p:spPr>
      </p:sp>
      <p:sp>
        <p:nvSpPr>
          <p:cNvPr id="4" name="Text 1"/>
          <p:cNvSpPr/>
          <p:nvPr/>
        </p:nvSpPr>
        <p:spPr>
          <a:xfrm>
            <a:off x="2677716" y="536853"/>
            <a:ext cx="9274850" cy="1220391"/>
          </a:xfrm>
          <a:prstGeom prst="rect">
            <a:avLst/>
          </a:prstGeom>
          <a:noFill/>
          <a:ln/>
        </p:spPr>
        <p:txBody>
          <a:bodyPr wrap="square" rtlCol="0" anchor="t"/>
          <a:lstStyle/>
          <a:p>
            <a:pPr indent="0" marL="0">
              <a:lnSpc>
                <a:spcPts val="4805"/>
              </a:lnSpc>
              <a:buNone/>
            </a:pPr>
            <a:r>
              <a:rPr lang="en-US" sz="3844" dirty="0">
                <a:solidFill>
                  <a:srgbClr val="312F2B"/>
                </a:solidFill>
                <a:latin typeface="Gelasio" pitchFamily="34" charset="0"/>
                <a:ea typeface="Gelasio" pitchFamily="34" charset="-122"/>
                <a:cs typeface="Gelasio" pitchFamily="34" charset="-120"/>
              </a:rPr>
              <a:t>1.b.3 CRM : Customer Relationship Management</a:t>
            </a:r>
            <a:endParaRPr lang="en-US" sz="3844" dirty="0"/>
          </a:p>
        </p:txBody>
      </p:sp>
      <p:sp>
        <p:nvSpPr>
          <p:cNvPr id="5" name="Text 2"/>
          <p:cNvSpPr/>
          <p:nvPr/>
        </p:nvSpPr>
        <p:spPr>
          <a:xfrm>
            <a:off x="2677716" y="2147649"/>
            <a:ext cx="9274850" cy="1562100"/>
          </a:xfrm>
          <a:prstGeom prst="rect">
            <a:avLst/>
          </a:prstGeom>
          <a:noFill/>
          <a:ln/>
        </p:spPr>
        <p:txBody>
          <a:bodyPr wrap="square" rtlCol="0" anchor="t"/>
          <a:lstStyle/>
          <a:p>
            <a:pPr indent="0" marL="0">
              <a:lnSpc>
                <a:spcPts val="2460"/>
              </a:lnSpc>
              <a:buNone/>
            </a:pPr>
            <a:r>
              <a:rPr lang="en-US" sz="1537" dirty="0">
                <a:solidFill>
                  <a:srgbClr val="272525"/>
                </a:solidFill>
                <a:latin typeface="Lato" pitchFamily="34" charset="0"/>
                <a:ea typeface="Lato" pitchFamily="34" charset="-122"/>
                <a:cs typeface="Lato" pitchFamily="34" charset="-120"/>
              </a:rPr>
              <a:t>Les logiciels de CRM (Customer Relationship Management) peuvent vous aider à gérer vos relations avec les clients, à améliorer votre service client et à augmenter vos ventes. Ils vous permettent de suivre les interactions avec les clients, de collecter des données sur leurs préférences et de personnaliser vos communications pour mieux répondre à leurs besoins. Avec un logiciel de CRM efficace, vous pouvez améliorer l'expérience client et fidéliser votre clientèle.</a:t>
            </a:r>
            <a:endParaRPr lang="en-US" sz="1537" dirty="0"/>
          </a:p>
        </p:txBody>
      </p:sp>
      <p:pic>
        <p:nvPicPr>
          <p:cNvPr id="6" name="Image 1" descr="preencoded.png">    </p:cNvPr>
          <p:cNvPicPr>
            <a:picLocks noChangeAspect="1"/>
          </p:cNvPicPr>
          <p:nvPr/>
        </p:nvPicPr>
        <p:blipFill>
          <a:blip r:embed="rId2"/>
          <a:stretch>
            <a:fillRect/>
          </a:stretch>
        </p:blipFill>
        <p:spPr>
          <a:xfrm>
            <a:off x="2677716" y="3929301"/>
            <a:ext cx="2896433" cy="2896433"/>
          </a:xfrm>
          <a:prstGeom prst="rect">
            <a:avLst/>
          </a:prstGeom>
        </p:spPr>
      </p:pic>
      <p:sp>
        <p:nvSpPr>
          <p:cNvPr id="7" name="Text 3"/>
          <p:cNvSpPr/>
          <p:nvPr/>
        </p:nvSpPr>
        <p:spPr>
          <a:xfrm>
            <a:off x="2677716" y="7069693"/>
            <a:ext cx="2896433" cy="624840"/>
          </a:xfrm>
          <a:prstGeom prst="rect">
            <a:avLst/>
          </a:prstGeom>
          <a:noFill/>
          <a:ln/>
        </p:spPr>
        <p:txBody>
          <a:bodyPr wrap="square" rtlCol="0" anchor="t"/>
          <a:lstStyle/>
          <a:p>
            <a:pPr algn="ctr" indent="0" marL="0">
              <a:lnSpc>
                <a:spcPts val="2460"/>
              </a:lnSpc>
              <a:buNone/>
            </a:pPr>
            <a:r>
              <a:rPr lang="en-US" sz="1537" dirty="0">
                <a:solidFill>
                  <a:srgbClr val="272525"/>
                </a:solidFill>
                <a:latin typeface="Lato" pitchFamily="34" charset="0"/>
                <a:ea typeface="Lato" pitchFamily="34" charset="-122"/>
                <a:cs typeface="Lato" pitchFamily="34" charset="-120"/>
              </a:rPr>
              <a:t>Gérez vos relations avec les clients avec un logiciel de CRM</a:t>
            </a:r>
            <a:endParaRPr lang="en-US" sz="1537" dirty="0"/>
          </a:p>
        </p:txBody>
      </p:sp>
      <p:pic>
        <p:nvPicPr>
          <p:cNvPr id="8" name="Image 2" descr="preencoded.png">    </p:cNvPr>
          <p:cNvPicPr>
            <a:picLocks noChangeAspect="1"/>
          </p:cNvPicPr>
          <p:nvPr/>
        </p:nvPicPr>
        <p:blipFill>
          <a:blip r:embed="rId3"/>
          <a:stretch>
            <a:fillRect/>
          </a:stretch>
        </p:blipFill>
        <p:spPr>
          <a:xfrm>
            <a:off x="5866924" y="3929301"/>
            <a:ext cx="2896433" cy="2896433"/>
          </a:xfrm>
          <a:prstGeom prst="rect">
            <a:avLst/>
          </a:prstGeom>
        </p:spPr>
      </p:pic>
      <p:sp>
        <p:nvSpPr>
          <p:cNvPr id="9" name="Text 4"/>
          <p:cNvSpPr/>
          <p:nvPr/>
        </p:nvSpPr>
        <p:spPr>
          <a:xfrm>
            <a:off x="5866924" y="7069693"/>
            <a:ext cx="2896433" cy="624840"/>
          </a:xfrm>
          <a:prstGeom prst="rect">
            <a:avLst/>
          </a:prstGeom>
          <a:noFill/>
          <a:ln/>
        </p:spPr>
        <p:txBody>
          <a:bodyPr wrap="square" rtlCol="0" anchor="t"/>
          <a:lstStyle/>
          <a:p>
            <a:pPr algn="ctr" indent="0" marL="0">
              <a:lnSpc>
                <a:spcPts val="2460"/>
              </a:lnSpc>
              <a:buNone/>
            </a:pPr>
            <a:r>
              <a:rPr lang="en-US" sz="1537" dirty="0">
                <a:solidFill>
                  <a:srgbClr val="272525"/>
                </a:solidFill>
                <a:latin typeface="Lato" pitchFamily="34" charset="0"/>
                <a:ea typeface="Lato" pitchFamily="34" charset="-122"/>
                <a:cs typeface="Lato" pitchFamily="34" charset="-120"/>
              </a:rPr>
              <a:t>Améliorez votre service client avec un logiciel de CRM</a:t>
            </a:r>
            <a:endParaRPr lang="en-US" sz="1537" dirty="0"/>
          </a:p>
        </p:txBody>
      </p:sp>
      <p:pic>
        <p:nvPicPr>
          <p:cNvPr id="10" name="Image 3" descr="preencoded.png">    </p:cNvPr>
          <p:cNvPicPr>
            <a:picLocks noChangeAspect="1"/>
          </p:cNvPicPr>
          <p:nvPr/>
        </p:nvPicPr>
        <p:blipFill>
          <a:blip r:embed="rId4"/>
          <a:stretch>
            <a:fillRect/>
          </a:stretch>
        </p:blipFill>
        <p:spPr>
          <a:xfrm>
            <a:off x="9056132" y="3929301"/>
            <a:ext cx="2896433" cy="2896433"/>
          </a:xfrm>
          <a:prstGeom prst="rect">
            <a:avLst/>
          </a:prstGeom>
        </p:spPr>
      </p:pic>
      <p:sp>
        <p:nvSpPr>
          <p:cNvPr id="11" name="Text 5"/>
          <p:cNvSpPr/>
          <p:nvPr/>
        </p:nvSpPr>
        <p:spPr>
          <a:xfrm>
            <a:off x="9056132" y="7069693"/>
            <a:ext cx="2896433" cy="624840"/>
          </a:xfrm>
          <a:prstGeom prst="rect">
            <a:avLst/>
          </a:prstGeom>
          <a:noFill/>
          <a:ln/>
        </p:spPr>
        <p:txBody>
          <a:bodyPr wrap="square" rtlCol="0" anchor="t"/>
          <a:lstStyle/>
          <a:p>
            <a:pPr algn="ctr" indent="0" marL="0">
              <a:lnSpc>
                <a:spcPts val="2460"/>
              </a:lnSpc>
              <a:buNone/>
            </a:pPr>
            <a:r>
              <a:rPr lang="en-US" sz="1537" dirty="0">
                <a:solidFill>
                  <a:srgbClr val="272525"/>
                </a:solidFill>
                <a:latin typeface="Lato" pitchFamily="34" charset="0"/>
                <a:ea typeface="Lato" pitchFamily="34" charset="-122"/>
                <a:cs typeface="Lato" pitchFamily="34" charset="-120"/>
              </a:rPr>
              <a:t>Augmentez vos ventes avec un logiciel de CRM</a:t>
            </a:r>
            <a:endParaRPr lang="en-US" sz="1537"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2023-09-26T07:26:56Z</dcterms:created>
  <dcterms:modified xsi:type="dcterms:W3CDTF">2023-09-26T07:26:56Z</dcterms:modified>
</cp:coreProperties>
</file>